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9" r:id="rId5"/>
  </p:sldMasterIdLst>
  <p:notesMasterIdLst>
    <p:notesMasterId r:id="rId11"/>
  </p:notesMasterIdLst>
  <p:handoutMasterIdLst>
    <p:handoutMasterId r:id="rId12"/>
  </p:handoutMasterIdLst>
  <p:sldIdLst>
    <p:sldId id="409" r:id="rId6"/>
    <p:sldId id="406" r:id="rId7"/>
    <p:sldId id="411" r:id="rId8"/>
    <p:sldId id="404" r:id="rId9"/>
    <p:sldId id="412" r:id="rId10"/>
  </p:sldIdLst>
  <p:sldSz cx="9144000" cy="5143500" type="screen16x9"/>
  <p:notesSz cx="9928225" cy="6797675"/>
  <p:defaultTextStyle>
    <a:defPPr>
      <a:defRPr lang="x-non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9A"/>
    <a:srgbClr val="004274"/>
    <a:srgbClr val="6A972D"/>
    <a:srgbClr val="F79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49" autoAdjust="0"/>
    <p:restoredTop sz="94660"/>
  </p:normalViewPr>
  <p:slideViewPr>
    <p:cSldViewPr snapToGrid="0">
      <p:cViewPr varScale="1">
        <p:scale>
          <a:sx n="216" d="100"/>
          <a:sy n="216" d="100"/>
        </p:scale>
        <p:origin x="174" y="1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80682-E3E7-490C-BE7D-2A957D39785F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9530C-EE40-4FE2-99FE-B47FEA593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51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527" cy="340570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479" y="0"/>
            <a:ext cx="4302527" cy="340570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91DD4393-35E8-4AC3-96D6-E590D578C51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30" tIns="44115" rIns="88230" bIns="441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379" y="3271784"/>
            <a:ext cx="7943468" cy="2676051"/>
          </a:xfrm>
          <a:prstGeom prst="rect">
            <a:avLst/>
          </a:prstGeom>
        </p:spPr>
        <p:txBody>
          <a:bodyPr vert="horz" lIns="88230" tIns="44115" rIns="88230" bIns="441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106"/>
            <a:ext cx="4302527" cy="340570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479" y="6457106"/>
            <a:ext cx="4302527" cy="340570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71236F6F-EC19-4674-9DBA-1D112EC7E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36F6F-EC19-4674-9DBA-1D112EC7E13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65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2950"/>
            <a:ext cx="6621463" cy="37242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21651-C618-4989-BD9A-C51CDEA22A0A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185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_NatCat_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2556000"/>
          </a:xfrm>
          <a:solidFill>
            <a:schemeClr val="tx2"/>
          </a:solidFill>
        </p:spPr>
        <p:txBody>
          <a:bodyPr tIns="720000" anchor="t" anchorCtr="1"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To insert a cover picture, click on the icon in the middle.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6000" y="2862000"/>
            <a:ext cx="6318000" cy="774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400" cap="none" baseline="0"/>
            </a:lvl1pPr>
          </a:lstStyle>
          <a:p>
            <a:r>
              <a:rPr lang="en-GB" dirty="0" smtClean="0"/>
              <a:t>Title 24 pt, two lines max.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6000" y="4230000"/>
            <a:ext cx="6318000" cy="648000"/>
          </a:xfrm>
        </p:spPr>
        <p:txBody>
          <a:bodyPr anchor="b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lvl1pPr>
          </a:lstStyle>
          <a:p>
            <a:r>
              <a:rPr lang="en-GB" dirty="0" smtClean="0"/>
              <a:t>Date: DD/MM/YYYY</a:t>
            </a:r>
            <a:br>
              <a:rPr lang="en-GB" dirty="0" smtClean="0"/>
            </a:br>
            <a:r>
              <a:rPr lang="en-GB" dirty="0" smtClean="0"/>
              <a:t>Name of speaker</a:t>
            </a:r>
            <a:endParaRPr lang="en-GB" dirty="0"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768000" y="2340000"/>
            <a:ext cx="2376000" cy="216000"/>
          </a:xfrm>
        </p:spPr>
        <p:txBody>
          <a:bodyPr wrap="none" tIns="72000" rIns="72000" bIns="72000" anchor="ctr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Image: Please quote the image / source / name of Photographern</a:t>
            </a:r>
          </a:p>
        </p:txBody>
      </p:sp>
      <p:pic>
        <p:nvPicPr>
          <p:cNvPr id="14" name="Grafik 13" descr="Logo_Munich Re_42mm_RGB.e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5200" y="4489200"/>
            <a:ext cx="1521000" cy="354375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870" b="12789"/>
          <a:stretch/>
        </p:blipFill>
        <p:spPr>
          <a:xfrm>
            <a:off x="6974" y="1888"/>
            <a:ext cx="9144000" cy="258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31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ellen_Master_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/>
          <p:cNvSpPr txBox="1"/>
          <p:nvPr userDrawn="1"/>
        </p:nvSpPr>
        <p:spPr>
          <a:xfrm>
            <a:off x="306000" y="90000"/>
            <a:ext cx="2500021" cy="13542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de-DE" sz="800" dirty="0" err="1" smtClean="0">
                <a:solidFill>
                  <a:schemeClr val="tx2"/>
                </a:solidFill>
              </a:rPr>
              <a:t>NatCat</a:t>
            </a:r>
            <a:r>
              <a:rPr lang="de-DE" sz="800" baseline="0" dirty="0" err="1" smtClean="0">
                <a:solidFill>
                  <a:schemeClr val="tx2"/>
                </a:solidFill>
              </a:rPr>
              <a:t>SERVICE</a:t>
            </a:r>
            <a:endParaRPr lang="en-US" sz="800" dirty="0" err="1" smtClean="0">
              <a:solidFill>
                <a:schemeClr val="tx2"/>
              </a:solidFill>
            </a:endParaRPr>
          </a:p>
        </p:txBody>
      </p:sp>
      <p:sp>
        <p:nvSpPr>
          <p:cNvPr id="18" name="Titel 2"/>
          <p:cNvSpPr>
            <a:spLocks noGrp="1"/>
          </p:cNvSpPr>
          <p:nvPr>
            <p:ph type="title" hasCustomPrompt="1"/>
          </p:nvPr>
        </p:nvSpPr>
        <p:spPr>
          <a:xfrm>
            <a:off x="306000" y="360363"/>
            <a:ext cx="6840000" cy="558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>
                <a:solidFill>
                  <a:schemeClr val="accent1"/>
                </a:solidFill>
              </a:rPr>
              <a:t>1. Zeile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2. Zeile</a:t>
            </a:r>
            <a:endParaRPr lang="de-DE" dirty="0"/>
          </a:p>
        </p:txBody>
      </p:sp>
      <p:sp>
        <p:nvSpPr>
          <p:cNvPr id="6" name="Text Box 49"/>
          <p:cNvSpPr txBox="1">
            <a:spLocks noChangeArrowheads="1"/>
          </p:cNvSpPr>
          <p:nvPr userDrawn="1"/>
        </p:nvSpPr>
        <p:spPr bwMode="auto">
          <a:xfrm>
            <a:off x="306000" y="4949561"/>
            <a:ext cx="520360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800" dirty="0">
                <a:solidFill>
                  <a:schemeClr val="tx2"/>
                </a:solidFill>
              </a:rPr>
              <a:t>© 2016 Münchener Rückversicherungs-</a:t>
            </a:r>
            <a:r>
              <a:rPr lang="en-US" sz="800" dirty="0" err="1">
                <a:solidFill>
                  <a:schemeClr val="tx2"/>
                </a:solidFill>
              </a:rPr>
              <a:t>Gesellschaft</a:t>
            </a:r>
            <a:r>
              <a:rPr lang="en-US" sz="800" dirty="0">
                <a:solidFill>
                  <a:schemeClr val="tx2"/>
                </a:solidFill>
              </a:rPr>
              <a:t>, Geo Risks Research, NatCatSERVICE </a:t>
            </a:r>
            <a:r>
              <a:rPr lang="en-US" sz="800" dirty="0" smtClean="0">
                <a:solidFill>
                  <a:schemeClr val="tx2"/>
                </a:solidFill>
              </a:rPr>
              <a:t>–</a:t>
            </a:r>
            <a:r>
              <a:rPr lang="en-US" sz="800" baseline="0" dirty="0" smtClean="0">
                <a:solidFill>
                  <a:schemeClr val="tx2"/>
                </a:solidFill>
              </a:rPr>
              <a:t> As at</a:t>
            </a:r>
            <a:r>
              <a:rPr lang="en-US" sz="800" dirty="0" smtClean="0">
                <a:solidFill>
                  <a:srgbClr val="4D4E53"/>
                </a:solidFill>
              </a:rPr>
              <a:t> March </a:t>
            </a:r>
            <a:r>
              <a:rPr lang="en-US" sz="800" dirty="0">
                <a:solidFill>
                  <a:srgbClr val="4D4E53"/>
                </a:solidFill>
              </a:rPr>
              <a:t>2016  </a:t>
            </a:r>
          </a:p>
        </p:txBody>
      </p:sp>
    </p:spTree>
    <p:extLst>
      <p:ext uri="{BB962C8B-B14F-4D97-AF65-F5344CB8AC3E}">
        <p14:creationId xmlns:p14="http://schemas.microsoft.com/office/powerpoint/2010/main" val="1896856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_Titel_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6000" y="360363"/>
            <a:ext cx="6840000" cy="558000"/>
          </a:xfrm>
        </p:spPr>
        <p:txBody>
          <a:bodyPr/>
          <a:lstStyle/>
          <a:p>
            <a:r>
              <a:rPr lang="en-GB" dirty="0" smtClean="0"/>
              <a:t>Title 20 pt, two lines max. and bulleted list</a:t>
            </a:r>
            <a:endParaRPr lang="en-GB" noProof="0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306000" y="90000"/>
            <a:ext cx="2500021" cy="13542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de-DE" sz="800" dirty="0" err="1" smtClean="0">
                <a:solidFill>
                  <a:schemeClr val="tx2"/>
                </a:solidFill>
              </a:rPr>
              <a:t>NatCat</a:t>
            </a:r>
            <a:r>
              <a:rPr lang="de-DE" sz="800" baseline="0" dirty="0" err="1" smtClean="0">
                <a:solidFill>
                  <a:schemeClr val="tx2"/>
                </a:solidFill>
              </a:rPr>
              <a:t>SERVICE</a:t>
            </a:r>
            <a:endParaRPr lang="en-US" sz="800" dirty="0" err="1" smtClean="0">
              <a:solidFill>
                <a:schemeClr val="tx2"/>
              </a:solidFill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 userDrawn="1"/>
        </p:nvSpPr>
        <p:spPr bwMode="auto">
          <a:xfrm>
            <a:off x="306000" y="4949561"/>
            <a:ext cx="520360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800" dirty="0">
                <a:solidFill>
                  <a:schemeClr val="tx2"/>
                </a:solidFill>
              </a:rPr>
              <a:t>© 2016 Münchener Rückversicherungs-</a:t>
            </a:r>
            <a:r>
              <a:rPr lang="en-US" sz="800" dirty="0" err="1">
                <a:solidFill>
                  <a:schemeClr val="tx2"/>
                </a:solidFill>
              </a:rPr>
              <a:t>Gesellschaft</a:t>
            </a:r>
            <a:r>
              <a:rPr lang="en-US" sz="800" dirty="0">
                <a:solidFill>
                  <a:schemeClr val="tx2"/>
                </a:solidFill>
              </a:rPr>
              <a:t>, Geo Risks Research, NatCatSERVICE – </a:t>
            </a:r>
            <a:r>
              <a:rPr lang="en-US" sz="800" dirty="0" smtClean="0">
                <a:solidFill>
                  <a:schemeClr val="tx2"/>
                </a:solidFill>
              </a:rPr>
              <a:t>As at</a:t>
            </a:r>
            <a:r>
              <a:rPr lang="en-US" sz="800" dirty="0" smtClean="0">
                <a:solidFill>
                  <a:srgbClr val="4D4E53"/>
                </a:solidFill>
              </a:rPr>
              <a:t> July 2016  </a:t>
            </a:r>
            <a:endParaRPr lang="en-US" sz="800" dirty="0">
              <a:solidFill>
                <a:srgbClr val="4D4E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8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gramm_Master_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 userDrawn="1"/>
        </p:nvSpPr>
        <p:spPr>
          <a:xfrm>
            <a:off x="306000" y="90000"/>
            <a:ext cx="2500021" cy="124906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GB" sz="800" noProof="0" dirty="0" err="1" smtClean="0">
                <a:solidFill>
                  <a:schemeClr val="tx2"/>
                </a:solidFill>
              </a:rPr>
              <a:t>NatCat</a:t>
            </a:r>
            <a:r>
              <a:rPr lang="en-GB" sz="800" baseline="0" noProof="0" dirty="0" err="1" smtClean="0">
                <a:solidFill>
                  <a:schemeClr val="tx2"/>
                </a:solidFill>
              </a:rPr>
              <a:t>SERVICE</a:t>
            </a:r>
            <a:endParaRPr lang="en-GB" sz="800" noProof="0" dirty="0" smtClean="0">
              <a:solidFill>
                <a:schemeClr val="tx2"/>
              </a:solidFill>
            </a:endParaRPr>
          </a:p>
        </p:txBody>
      </p:sp>
      <p:sp>
        <p:nvSpPr>
          <p:cNvPr id="9" name="Titel 2"/>
          <p:cNvSpPr>
            <a:spLocks noGrp="1"/>
          </p:cNvSpPr>
          <p:nvPr>
            <p:ph type="title" hasCustomPrompt="1"/>
          </p:nvPr>
        </p:nvSpPr>
        <p:spPr>
          <a:xfrm>
            <a:off x="306000" y="360363"/>
            <a:ext cx="6840000" cy="558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>
                <a:solidFill>
                  <a:schemeClr val="accent1"/>
                </a:solidFill>
              </a:rPr>
              <a:t>1. Zeile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2. Zeile</a:t>
            </a:r>
            <a:endParaRPr lang="de-DE" dirty="0"/>
          </a:p>
        </p:txBody>
      </p:sp>
      <p:sp>
        <p:nvSpPr>
          <p:cNvPr id="6" name="Text Box 49"/>
          <p:cNvSpPr txBox="1">
            <a:spLocks noChangeArrowheads="1"/>
          </p:cNvSpPr>
          <p:nvPr userDrawn="1"/>
        </p:nvSpPr>
        <p:spPr bwMode="auto">
          <a:xfrm>
            <a:off x="306000" y="4949561"/>
            <a:ext cx="520360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800" dirty="0">
                <a:solidFill>
                  <a:schemeClr val="tx2"/>
                </a:solidFill>
              </a:rPr>
              <a:t>© 2016 Münchener Rückversicherungs-</a:t>
            </a:r>
            <a:r>
              <a:rPr lang="en-US" sz="800" dirty="0" err="1">
                <a:solidFill>
                  <a:schemeClr val="tx2"/>
                </a:solidFill>
              </a:rPr>
              <a:t>Gesellschaft</a:t>
            </a:r>
            <a:r>
              <a:rPr lang="en-US" sz="800" dirty="0">
                <a:solidFill>
                  <a:schemeClr val="tx2"/>
                </a:solidFill>
              </a:rPr>
              <a:t>, Geo Risks Research, NatCatSERVICE – </a:t>
            </a:r>
            <a:r>
              <a:rPr lang="en-US" sz="800" dirty="0" smtClean="0">
                <a:solidFill>
                  <a:schemeClr val="tx2"/>
                </a:solidFill>
              </a:rPr>
              <a:t> As at March </a:t>
            </a:r>
            <a:r>
              <a:rPr lang="en-US" sz="800" dirty="0" smtClean="0">
                <a:solidFill>
                  <a:srgbClr val="4D4E53"/>
                </a:solidFill>
              </a:rPr>
              <a:t>2016  </a:t>
            </a:r>
            <a:endParaRPr lang="en-US" sz="800" dirty="0">
              <a:solidFill>
                <a:srgbClr val="4D4E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0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5D30-25BE-490E-8E77-916994BFCA34}" type="datetime1">
              <a:rPr lang="en-US" noProof="0" smtClean="0"/>
              <a:pPr/>
              <a:t>4/10/2017</a:t>
            </a:fld>
            <a:endParaRPr lang="en-US" noProof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4909C6-CC71-4962-A18E-AF0515723D9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Title of presentation and name of speaker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1645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075500"/>
            <a:ext cx="9142413" cy="40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06000" y="360363"/>
            <a:ext cx="6840000" cy="55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Title 20 pt, two lines max.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6000" y="1206000"/>
            <a:ext cx="8530200" cy="362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 smtClean="0"/>
              <a:t>To customise the points hierarchy, use Start &gt; Paragraph &gt; Decrease/Increase List Level. Alternatively, insert table, chart, SmartArt graphic, picture or online graphic.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  <a:p>
            <a:pPr lvl="5"/>
            <a:r>
              <a:rPr lang="en-GB" dirty="0" smtClean="0"/>
              <a:t>Sixth level</a:t>
            </a:r>
          </a:p>
          <a:p>
            <a:pPr lvl="6"/>
            <a:r>
              <a:rPr lang="en-GB" dirty="0" smtClean="0"/>
              <a:t>Seventh level</a:t>
            </a:r>
          </a:p>
          <a:p>
            <a:pPr lvl="7"/>
            <a:r>
              <a:rPr lang="en-GB" dirty="0" smtClean="0"/>
              <a:t>Eighth level</a:t>
            </a:r>
          </a:p>
          <a:p>
            <a:pPr lvl="8"/>
            <a:r>
              <a:rPr lang="en-GB" dirty="0" smtClean="0"/>
              <a:t>Ninth level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2"/>
          </p:nvPr>
        </p:nvSpPr>
        <p:spPr>
          <a:xfrm>
            <a:off x="7618295" y="4896000"/>
            <a:ext cx="833438" cy="202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253BA9F1-7DC0-4940-8716-A9E43953D6C1}" type="datetime3">
              <a:rPr lang="en-GB" smtClean="0"/>
              <a:t>10 April, 2017</a:t>
            </a:fld>
            <a:endParaRPr lang="en-GB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976685" y="4896000"/>
            <a:ext cx="3598784" cy="202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GB" smtClean="0"/>
              <a:t>Editing footer: Insert &gt; Header &amp; Footer (title of presentation and name of speaker)</a:t>
            </a:r>
            <a:endParaRPr lang="en-GB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47812" y="4896000"/>
            <a:ext cx="389503" cy="202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D56DB8AA-803C-49D2-90AA-1140CE72DCD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6" name="Grafik 15" descr="Logo_Munich Re_36mm_RGB.em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1200" y="306000"/>
            <a:ext cx="1305000" cy="3037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1" r:id="rId2"/>
    <p:sldLayoutId id="2147483769" r:id="rId3"/>
    <p:sldLayoutId id="2147483767" r:id="rId4"/>
    <p:sldLayoutId id="214748377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270000" rtl="0" eaLnBrk="1" latinLnBrk="0" hangingPunct="1">
        <a:spcBef>
          <a:spcPct val="0"/>
        </a:spcBef>
        <a:buNone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81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35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62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89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16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430000" indent="-270000" algn="l" defTabSz="2700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2">
          <p15:clr>
            <a:srgbClr val="F26B43"/>
          </p15:clr>
        </p15:guide>
        <p15:guide id="2" orient="horz" pos="761">
          <p15:clr>
            <a:srgbClr val="F26B43"/>
          </p15:clr>
        </p15:guide>
        <p15:guide id="4" pos="5567">
          <p15:clr>
            <a:srgbClr val="F26B43"/>
          </p15:clr>
        </p15:guide>
        <p15:guide id="5" orient="horz" pos="3047">
          <p15:clr>
            <a:srgbClr val="F26B43"/>
          </p15:clr>
        </p15:guide>
        <p15:guide id="6" orient="horz" pos="2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 noGrp="1"/>
          </p:cNvSpPr>
          <p:nvPr>
            <p:ph type="ctrTitle"/>
          </p:nvPr>
        </p:nvSpPr>
        <p:spPr>
          <a:xfrm>
            <a:off x="306000" y="2862000"/>
            <a:ext cx="6318000" cy="1368000"/>
          </a:xfrm>
          <a:prstGeom prst="rect">
            <a:avLst/>
          </a:prstGeom>
        </p:spPr>
        <p:txBody>
          <a:bodyPr vert="horz" lIns="0" tIns="0" rIns="0" bIns="0" rtlCol="0" anchor="b" anchorCtr="0">
            <a:normAutofit fontScale="90000"/>
          </a:bodyPr>
          <a:lstStyle/>
          <a:p>
            <a:pPr defTabSz="914378">
              <a:defRPr/>
            </a:pPr>
            <a:r>
              <a:rPr lang="de-DE" dirty="0" smtClean="0">
                <a:solidFill>
                  <a:srgbClr val="4D4E53"/>
                </a:solidFill>
              </a:rPr>
              <a:t>Senate Commerce Committee Hearing</a:t>
            </a:r>
            <a:br>
              <a:rPr lang="de-DE" dirty="0" smtClean="0">
                <a:solidFill>
                  <a:srgbClr val="4D4E53"/>
                </a:solidFill>
              </a:rPr>
            </a:br>
            <a:r>
              <a:rPr lang="de-DE" dirty="0" smtClean="0">
                <a:solidFill>
                  <a:srgbClr val="4D4E53"/>
                </a:solidFill>
              </a:rPr>
              <a:t>April 10, 2017</a:t>
            </a:r>
            <a:br>
              <a:rPr lang="de-DE" dirty="0" smtClean="0">
                <a:solidFill>
                  <a:srgbClr val="4D4E53"/>
                </a:solidFill>
              </a:rPr>
            </a:br>
            <a:r>
              <a:rPr lang="de-DE" dirty="0" smtClean="0">
                <a:solidFill>
                  <a:srgbClr val="4D4E53"/>
                </a:solidFill>
              </a:rPr>
              <a:t>Carl G. Hedde, CPCU  Head of Risk Accumulation</a:t>
            </a:r>
            <a:r>
              <a:rPr lang="de-DE" dirty="0">
                <a:solidFill>
                  <a:srgbClr val="4D4E53"/>
                </a:solidFill>
              </a:rPr>
              <a:t/>
            </a:r>
            <a:br>
              <a:rPr lang="de-DE" dirty="0">
                <a:solidFill>
                  <a:srgbClr val="4D4E53"/>
                </a:solidFill>
              </a:rPr>
            </a:br>
            <a:endParaRPr lang="de-DE" b="1" dirty="0">
              <a:solidFill>
                <a:srgbClr val="4D4E53"/>
              </a:solidFill>
            </a:endParaRPr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10,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3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Weather-related loss events in the U.S. 1980 – 2016</a:t>
            </a:r>
            <a:r>
              <a:rPr lang="en-US" dirty="0" smtClean="0">
                <a:solidFill>
                  <a:srgbClr val="4D4E53"/>
                </a:solidFill>
              </a:rPr>
              <a:t/>
            </a:r>
            <a:br>
              <a:rPr lang="en-US" dirty="0" smtClean="0">
                <a:solidFill>
                  <a:srgbClr val="4D4E53"/>
                </a:solidFill>
              </a:rPr>
            </a:br>
            <a:r>
              <a:rPr lang="en-US" dirty="0" smtClean="0">
                <a:solidFill>
                  <a:srgbClr val="4D4E53"/>
                </a:solidFill>
              </a:rPr>
              <a:t>Number of relevant </a:t>
            </a:r>
            <a:r>
              <a:rPr lang="en-US" dirty="0">
                <a:solidFill>
                  <a:srgbClr val="4D4E53"/>
                </a:solidFill>
              </a:rPr>
              <a:t>events by peril</a:t>
            </a:r>
            <a:endParaRPr lang="en-US" dirty="0"/>
          </a:p>
        </p:txBody>
      </p:sp>
      <p:cxnSp>
        <p:nvCxnSpPr>
          <p:cNvPr id="26" name="Gerader Verbinder 25"/>
          <p:cNvCxnSpPr/>
          <p:nvPr/>
        </p:nvCxnSpPr>
        <p:spPr>
          <a:xfrm flipV="1">
            <a:off x="7084381" y="3982490"/>
            <a:ext cx="1996798" cy="107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 bwMode="auto">
          <a:xfrm>
            <a:off x="306000" y="1217100"/>
            <a:ext cx="75346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just" eaLnBrk="0" hangingPunct="0">
              <a:buClr>
                <a:srgbClr val="FF3300"/>
              </a:buClr>
            </a:pPr>
            <a:r>
              <a:rPr lang="en-US" sz="1000" dirty="0" smtClean="0">
                <a:solidFill>
                  <a:schemeClr val="tx2"/>
                </a:solidFill>
              </a:rPr>
              <a:t>Number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28" name="Gruppieren 5"/>
          <p:cNvGrpSpPr/>
          <p:nvPr/>
        </p:nvGrpSpPr>
        <p:grpSpPr>
          <a:xfrm>
            <a:off x="7084800" y="1481250"/>
            <a:ext cx="1782382" cy="1873175"/>
            <a:chOff x="759170" y="6408869"/>
            <a:chExt cx="1782382" cy="1873174"/>
          </a:xfrm>
        </p:grpSpPr>
        <p:grpSp>
          <p:nvGrpSpPr>
            <p:cNvPr id="29" name="Gruppieren 37"/>
            <p:cNvGrpSpPr/>
            <p:nvPr/>
          </p:nvGrpSpPr>
          <p:grpSpPr>
            <a:xfrm>
              <a:off x="759170" y="6408869"/>
              <a:ext cx="1782382" cy="861774"/>
              <a:chOff x="5310930" y="3565430"/>
              <a:chExt cx="1782382" cy="861774"/>
            </a:xfrm>
          </p:grpSpPr>
          <p:sp>
            <p:nvSpPr>
              <p:cNvPr id="39" name="Text Box 34"/>
              <p:cNvSpPr txBox="1">
                <a:spLocks noChangeArrowheads="1"/>
              </p:cNvSpPr>
              <p:nvPr/>
            </p:nvSpPr>
            <p:spPr bwMode="auto">
              <a:xfrm>
                <a:off x="5398507" y="3565430"/>
                <a:ext cx="1694805" cy="8617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GB" sz="1000" b="1" dirty="0">
                    <a:solidFill>
                      <a:schemeClr val="tx2"/>
                    </a:solidFill>
                  </a:rPr>
                  <a:t>Meteorological</a:t>
                </a:r>
                <a:r>
                  <a:rPr lang="en-GB" sz="1000" dirty="0">
                    <a:solidFill>
                      <a:schemeClr val="tx2"/>
                    </a:solidFill>
                  </a:rPr>
                  <a:t> </a:t>
                </a:r>
                <a:r>
                  <a:rPr lang="en-GB" sz="1000" b="1" dirty="0">
                    <a:solidFill>
                      <a:schemeClr val="tx2"/>
                    </a:solidFill>
                  </a:rPr>
                  <a:t>events</a:t>
                </a:r>
              </a:p>
              <a:p>
                <a:pPr>
                  <a:lnSpc>
                    <a:spcPct val="100000"/>
                  </a:lnSpc>
                </a:pPr>
                <a:r>
                  <a:rPr lang="en-GB" sz="1000" dirty="0">
                    <a:solidFill>
                      <a:schemeClr val="tx2"/>
                    </a:solidFill>
                  </a:rPr>
                  <a:t>(Tropical storm, </a:t>
                </a:r>
                <a:r>
                  <a:rPr lang="en-GB" sz="1000" dirty="0" err="1">
                    <a:solidFill>
                      <a:schemeClr val="tx2"/>
                    </a:solidFill>
                  </a:rPr>
                  <a:t>extratropical</a:t>
                </a:r>
                <a:r>
                  <a:rPr lang="en-GB" sz="1000" dirty="0">
                    <a:solidFill>
                      <a:schemeClr val="tx2"/>
                    </a:solidFill>
                  </a:rPr>
                  <a:t> storm, convective storm, </a:t>
                </a:r>
              </a:p>
              <a:p>
                <a:pPr>
                  <a:lnSpc>
                    <a:spcPct val="100000"/>
                  </a:lnSpc>
                </a:pPr>
                <a:r>
                  <a:rPr lang="en-GB" sz="1000" dirty="0">
                    <a:solidFill>
                      <a:schemeClr val="tx2"/>
                    </a:solidFill>
                  </a:rPr>
                  <a:t>local storm)</a:t>
                </a:r>
              </a:p>
            </p:txBody>
          </p:sp>
          <p:sp>
            <p:nvSpPr>
              <p:cNvPr id="40" name="Rectangle 29"/>
              <p:cNvSpPr>
                <a:spLocks noChangeArrowheads="1"/>
              </p:cNvSpPr>
              <p:nvPr/>
            </p:nvSpPr>
            <p:spPr bwMode="auto">
              <a:xfrm>
                <a:off x="5310930" y="3632508"/>
                <a:ext cx="108000" cy="108000"/>
              </a:xfrm>
              <a:prstGeom prst="rect">
                <a:avLst/>
              </a:prstGeom>
              <a:solidFill>
                <a:srgbClr val="6A972D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/>
              </a:p>
            </p:txBody>
          </p:sp>
        </p:grpSp>
        <p:grpSp>
          <p:nvGrpSpPr>
            <p:cNvPr id="30" name="Gruppieren 40"/>
            <p:cNvGrpSpPr/>
            <p:nvPr/>
          </p:nvGrpSpPr>
          <p:grpSpPr>
            <a:xfrm>
              <a:off x="759170" y="7279642"/>
              <a:ext cx="1782381" cy="400110"/>
              <a:chOff x="3219729" y="5160323"/>
              <a:chExt cx="1782381" cy="400110"/>
            </a:xfrm>
          </p:grpSpPr>
          <p:sp>
            <p:nvSpPr>
              <p:cNvPr id="37" name="Text Box 35"/>
              <p:cNvSpPr txBox="1">
                <a:spLocks noChangeArrowheads="1"/>
              </p:cNvSpPr>
              <p:nvPr/>
            </p:nvSpPr>
            <p:spPr bwMode="auto">
              <a:xfrm>
                <a:off x="3307305" y="5160323"/>
                <a:ext cx="1694805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000" b="1" dirty="0" smtClean="0">
                    <a:solidFill>
                      <a:schemeClr val="tx2"/>
                    </a:solidFill>
                  </a:rPr>
                  <a:t>Hydrological</a:t>
                </a:r>
                <a:r>
                  <a:rPr lang="en-US" sz="1000" dirty="0" smtClean="0">
                    <a:solidFill>
                      <a:schemeClr val="tx2"/>
                    </a:solidFill>
                  </a:rPr>
                  <a:t> </a:t>
                </a:r>
                <a:r>
                  <a:rPr lang="en-US" sz="1000" b="1" dirty="0" smtClean="0">
                    <a:solidFill>
                      <a:schemeClr val="tx2"/>
                    </a:solidFill>
                  </a:rPr>
                  <a:t>events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000" dirty="0" smtClean="0">
                    <a:solidFill>
                      <a:schemeClr val="tx2"/>
                    </a:solidFill>
                  </a:rPr>
                  <a:t>(Flood, mass movement)</a:t>
                </a:r>
                <a:endParaRPr lang="en-US" sz="1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8" name="Rectangle 30"/>
              <p:cNvSpPr>
                <a:spLocks noChangeArrowheads="1"/>
              </p:cNvSpPr>
              <p:nvPr/>
            </p:nvSpPr>
            <p:spPr bwMode="auto">
              <a:xfrm>
                <a:off x="3219729" y="5229332"/>
                <a:ext cx="108000" cy="108000"/>
              </a:xfrm>
              <a:prstGeom prst="rect">
                <a:avLst/>
              </a:prstGeom>
              <a:solidFill>
                <a:srgbClr val="00589A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/>
              </a:p>
            </p:txBody>
          </p:sp>
        </p:grpSp>
        <p:grpSp>
          <p:nvGrpSpPr>
            <p:cNvPr id="31" name="Gruppieren 43"/>
            <p:cNvGrpSpPr/>
            <p:nvPr/>
          </p:nvGrpSpPr>
          <p:grpSpPr>
            <a:xfrm>
              <a:off x="759170" y="7728045"/>
              <a:ext cx="1655160" cy="553998"/>
              <a:chOff x="2677079" y="6399300"/>
              <a:chExt cx="1261870" cy="553998"/>
            </a:xfrm>
          </p:grpSpPr>
          <p:sp>
            <p:nvSpPr>
              <p:cNvPr id="35" name="Text Box 33"/>
              <p:cNvSpPr txBox="1">
                <a:spLocks noChangeArrowheads="1"/>
              </p:cNvSpPr>
              <p:nvPr/>
            </p:nvSpPr>
            <p:spPr bwMode="auto">
              <a:xfrm>
                <a:off x="2743845" y="6399300"/>
                <a:ext cx="1195104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000" b="1" dirty="0" smtClean="0">
                    <a:solidFill>
                      <a:schemeClr val="tx2"/>
                    </a:solidFill>
                  </a:rPr>
                  <a:t>Climatological</a:t>
                </a:r>
                <a:r>
                  <a:rPr lang="en-US" sz="1000" dirty="0" smtClean="0">
                    <a:solidFill>
                      <a:schemeClr val="tx2"/>
                    </a:solidFill>
                  </a:rPr>
                  <a:t> </a:t>
                </a:r>
                <a:r>
                  <a:rPr lang="en-US" sz="1000" b="1" dirty="0" smtClean="0">
                    <a:solidFill>
                      <a:schemeClr val="tx2"/>
                    </a:solidFill>
                  </a:rPr>
                  <a:t>events</a:t>
                </a:r>
                <a:r>
                  <a:rPr lang="en-US" sz="1000" dirty="0" smtClean="0">
                    <a:solidFill>
                      <a:schemeClr val="tx2"/>
                    </a:solidFill>
                  </a:rPr>
                  <a:t/>
                </a:r>
                <a:br>
                  <a:rPr lang="en-US" sz="1000" dirty="0" smtClean="0">
                    <a:solidFill>
                      <a:schemeClr val="tx2"/>
                    </a:solidFill>
                  </a:rPr>
                </a:br>
                <a:r>
                  <a:rPr lang="en-US" sz="1000" dirty="0" smtClean="0">
                    <a:solidFill>
                      <a:schemeClr val="tx2"/>
                    </a:solidFill>
                  </a:rPr>
                  <a:t>(Extreme temperature,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000" dirty="0" smtClean="0">
                    <a:solidFill>
                      <a:schemeClr val="tx2"/>
                    </a:solidFill>
                  </a:rPr>
                  <a:t>drought, forest fire)</a:t>
                </a:r>
                <a:endParaRPr lang="en-US" sz="1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6" name="Rectangle 31"/>
              <p:cNvSpPr>
                <a:spLocks noChangeArrowheads="1"/>
              </p:cNvSpPr>
              <p:nvPr/>
            </p:nvSpPr>
            <p:spPr bwMode="auto">
              <a:xfrm>
                <a:off x="2677079" y="6480318"/>
                <a:ext cx="82338" cy="108000"/>
              </a:xfrm>
              <a:prstGeom prst="rect">
                <a:avLst/>
              </a:prstGeom>
              <a:solidFill>
                <a:srgbClr val="F7941D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/>
              </a:p>
            </p:txBody>
          </p:sp>
        </p:grpSp>
      </p:grpSp>
      <p:sp>
        <p:nvSpPr>
          <p:cNvPr id="42" name="Text Box 33"/>
          <p:cNvSpPr txBox="1">
            <a:spLocks noChangeArrowheads="1"/>
          </p:cNvSpPr>
          <p:nvPr/>
        </p:nvSpPr>
        <p:spPr bwMode="auto">
          <a:xfrm>
            <a:off x="7027930" y="3996362"/>
            <a:ext cx="20532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x-non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chemeClr val="tx2"/>
                </a:solidFill>
              </a:rPr>
              <a:t>Accounted events have </a:t>
            </a:r>
            <a:r>
              <a:rPr lang="en-US" sz="800" dirty="0" smtClean="0">
                <a:solidFill>
                  <a:schemeClr val="tx2"/>
                </a:solidFill>
              </a:rPr>
              <a:t>caused </a:t>
            </a:r>
            <a:r>
              <a:rPr lang="en-US" sz="800" dirty="0">
                <a:solidFill>
                  <a:schemeClr val="tx2"/>
                </a:solidFill>
              </a:rPr>
              <a:t>at least one fatality </a:t>
            </a:r>
            <a:r>
              <a:rPr lang="en-US" sz="800" dirty="0" smtClean="0">
                <a:solidFill>
                  <a:schemeClr val="tx2"/>
                </a:solidFill>
              </a:rPr>
              <a:t>and/or </a:t>
            </a:r>
            <a:r>
              <a:rPr lang="en-US" sz="800" dirty="0">
                <a:solidFill>
                  <a:schemeClr val="tx2"/>
                </a:solidFill>
              </a:rPr>
              <a:t>produced </a:t>
            </a:r>
            <a:r>
              <a:rPr lang="en-US" sz="800" dirty="0" smtClean="0">
                <a:solidFill>
                  <a:schemeClr val="tx2"/>
                </a:solidFill>
              </a:rPr>
              <a:t>normalized losses </a:t>
            </a:r>
            <a:r>
              <a:rPr lang="de-DE" sz="800" dirty="0" smtClean="0">
                <a:solidFill>
                  <a:schemeClr val="tx2"/>
                </a:solidFill>
              </a:rPr>
              <a:t>≥</a:t>
            </a:r>
            <a:r>
              <a:rPr lang="en-US" sz="800" dirty="0" smtClean="0">
                <a:solidFill>
                  <a:schemeClr val="tx2"/>
                </a:solidFill>
              </a:rPr>
              <a:t> </a:t>
            </a:r>
            <a:r>
              <a:rPr lang="en-US" sz="800" dirty="0">
                <a:solidFill>
                  <a:schemeClr val="tx2"/>
                </a:solidFill>
              </a:rPr>
              <a:t>US$ 100k, 300k, 1m, or 3m (depending </a:t>
            </a:r>
            <a:r>
              <a:rPr lang="en-US" sz="800" dirty="0" smtClean="0">
                <a:solidFill>
                  <a:schemeClr val="tx2"/>
                </a:solidFill>
              </a:rPr>
              <a:t>on the </a:t>
            </a:r>
            <a:r>
              <a:rPr lang="en-US" sz="800" dirty="0">
                <a:solidFill>
                  <a:schemeClr val="tx2"/>
                </a:solidFill>
              </a:rPr>
              <a:t>assigned World Bank income group of </a:t>
            </a:r>
            <a:r>
              <a:rPr lang="en-US" sz="800" dirty="0" smtClean="0">
                <a:solidFill>
                  <a:schemeClr val="tx2"/>
                </a:solidFill>
              </a:rPr>
              <a:t>the affected </a:t>
            </a:r>
            <a:r>
              <a:rPr lang="en-US" sz="800" dirty="0">
                <a:solidFill>
                  <a:schemeClr val="tx2"/>
                </a:solidFill>
              </a:rPr>
              <a:t>country).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7" y="1426644"/>
            <a:ext cx="6486706" cy="342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9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Convective storm events* in the U.S. </a:t>
            </a:r>
            <a:r>
              <a:rPr lang="en-US" dirty="0" smtClean="0">
                <a:solidFill>
                  <a:schemeClr val="accent1"/>
                </a:solidFill>
              </a:rPr>
              <a:t>1980 – 2016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rgbClr val="4D4E53"/>
                </a:solidFill>
              </a:rPr>
              <a:t>Overall and insured losses</a:t>
            </a:r>
            <a:endParaRPr lang="en-US" dirty="0"/>
          </a:p>
        </p:txBody>
      </p:sp>
      <p:sp>
        <p:nvSpPr>
          <p:cNvPr id="18" name="Textfeld 17"/>
          <p:cNvSpPr txBox="1"/>
          <p:nvPr/>
        </p:nvSpPr>
        <p:spPr bwMode="auto">
          <a:xfrm>
            <a:off x="306000" y="1217100"/>
            <a:ext cx="75346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just" eaLnBrk="0" hangingPunct="0">
              <a:buClr>
                <a:srgbClr val="FF3300"/>
              </a:buClr>
            </a:pPr>
            <a:r>
              <a:rPr lang="de-DE" sz="1000" dirty="0" smtClean="0">
                <a:solidFill>
                  <a:schemeClr val="tx2"/>
                </a:solidFill>
              </a:rPr>
              <a:t>US$ </a:t>
            </a:r>
            <a:r>
              <a:rPr lang="de-DE" sz="1000" dirty="0" err="1" smtClean="0">
                <a:solidFill>
                  <a:schemeClr val="tx2"/>
                </a:solidFill>
              </a:rPr>
              <a:t>bn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7102550" y="2348511"/>
            <a:ext cx="210149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x-non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en-US" sz="800" dirty="0">
                <a:solidFill>
                  <a:schemeClr val="tx2"/>
                </a:solidFill>
              </a:rPr>
              <a:t>Inflation adjusted via country-specific consumer price </a:t>
            </a:r>
            <a:r>
              <a:rPr lang="en-US" sz="800" dirty="0" smtClean="0">
                <a:solidFill>
                  <a:schemeClr val="tx2"/>
                </a:solidFill>
              </a:rPr>
              <a:t>index.</a:t>
            </a:r>
            <a:endParaRPr lang="de-DE" sz="800" dirty="0">
              <a:solidFill>
                <a:schemeClr val="tx2"/>
              </a:solidFill>
            </a:endParaRPr>
          </a:p>
        </p:txBody>
      </p:sp>
      <p:cxnSp>
        <p:nvCxnSpPr>
          <p:cNvPr id="13" name="Gerader Verbinder 12"/>
          <p:cNvCxnSpPr/>
          <p:nvPr/>
        </p:nvCxnSpPr>
        <p:spPr>
          <a:xfrm flipV="1">
            <a:off x="7084381" y="2321218"/>
            <a:ext cx="1996798" cy="107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" name="Gruppieren 15"/>
          <p:cNvGrpSpPr>
            <a:grpSpLocks/>
          </p:cNvGrpSpPr>
          <p:nvPr/>
        </p:nvGrpSpPr>
        <p:grpSpPr bwMode="auto">
          <a:xfrm>
            <a:off x="7215675" y="1490400"/>
            <a:ext cx="1204176" cy="756996"/>
            <a:chOff x="1867867" y="5053062"/>
            <a:chExt cx="1164646" cy="1012709"/>
          </a:xfrm>
        </p:grpSpPr>
        <p:sp>
          <p:nvSpPr>
            <p:cNvPr id="19" name="Textfeld 25"/>
            <p:cNvSpPr txBox="1">
              <a:spLocks noChangeArrowheads="1"/>
            </p:cNvSpPr>
            <p:nvPr/>
          </p:nvSpPr>
          <p:spPr bwMode="auto">
            <a:xfrm>
              <a:off x="1867867" y="5053062"/>
              <a:ext cx="1164646" cy="534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998" b="1" dirty="0" smtClean="0">
                  <a:solidFill>
                    <a:schemeClr val="tx2"/>
                  </a:solidFill>
                </a:rPr>
                <a:t>Overall losses </a:t>
              </a:r>
            </a:p>
            <a:p>
              <a:r>
                <a:rPr lang="en-US" sz="998" b="1" dirty="0" smtClean="0">
                  <a:solidFill>
                    <a:schemeClr val="tx2"/>
                  </a:solidFill>
                </a:rPr>
                <a:t>(in 2016 values)  </a:t>
              </a:r>
              <a:endParaRPr lang="en-US" sz="998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Textfeld 26"/>
            <p:cNvSpPr txBox="1">
              <a:spLocks noChangeArrowheads="1"/>
            </p:cNvSpPr>
            <p:nvPr/>
          </p:nvSpPr>
          <p:spPr bwMode="auto">
            <a:xfrm>
              <a:off x="1867867" y="5531363"/>
              <a:ext cx="1164646" cy="534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998" b="1" dirty="0" smtClean="0">
                  <a:solidFill>
                    <a:schemeClr val="tx2"/>
                  </a:solidFill>
                </a:rPr>
                <a:t>Insured losses </a:t>
              </a:r>
            </a:p>
            <a:p>
              <a:r>
                <a:rPr lang="en-US" sz="998" b="1" dirty="0" smtClean="0">
                  <a:solidFill>
                    <a:schemeClr val="tx2"/>
                  </a:solidFill>
                </a:rPr>
                <a:t>(in 2016 values)  </a:t>
              </a:r>
              <a:endParaRPr lang="en-US" sz="998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1" name="Rechteck 30"/>
          <p:cNvSpPr>
            <a:spLocks noChangeArrowheads="1"/>
          </p:cNvSpPr>
          <p:nvPr/>
        </p:nvSpPr>
        <p:spPr bwMode="auto">
          <a:xfrm>
            <a:off x="7110588" y="1569371"/>
            <a:ext cx="108000" cy="108000"/>
          </a:xfrm>
          <a:prstGeom prst="rect">
            <a:avLst/>
          </a:prstGeom>
          <a:solidFill>
            <a:srgbClr val="8DC63F"/>
          </a:solidFill>
          <a:ln w="9525" algn="ctr">
            <a:solidFill>
              <a:srgbClr val="4D4E53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 marL="200025" indent="-198835"/>
            <a:endParaRPr lang="de-DE" sz="1013"/>
          </a:p>
        </p:txBody>
      </p:sp>
      <p:sp>
        <p:nvSpPr>
          <p:cNvPr id="12" name="Rechteck 31"/>
          <p:cNvSpPr>
            <a:spLocks noChangeArrowheads="1"/>
          </p:cNvSpPr>
          <p:nvPr/>
        </p:nvSpPr>
        <p:spPr bwMode="auto">
          <a:xfrm>
            <a:off x="7110376" y="1931637"/>
            <a:ext cx="108000" cy="108000"/>
          </a:xfrm>
          <a:prstGeom prst="rect">
            <a:avLst/>
          </a:prstGeom>
          <a:solidFill>
            <a:srgbClr val="004274"/>
          </a:solidFill>
          <a:ln w="9525" algn="ctr">
            <a:solidFill>
              <a:srgbClr val="4D4E53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200025" indent="-198835"/>
            <a:endParaRPr lang="de-DE" sz="1013"/>
          </a:p>
        </p:txBody>
      </p:sp>
      <p:sp>
        <p:nvSpPr>
          <p:cNvPr id="5" name="Rechteck 4"/>
          <p:cNvSpPr/>
          <p:nvPr/>
        </p:nvSpPr>
        <p:spPr>
          <a:xfrm>
            <a:off x="7102550" y="2711426"/>
            <a:ext cx="17203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800" dirty="0">
                <a:solidFill>
                  <a:schemeClr val="tx2"/>
                </a:solidFill>
              </a:rPr>
              <a:t>*(incl. severe storm, hail, </a:t>
            </a:r>
            <a:r>
              <a:rPr lang="en-US" sz="800" dirty="0" smtClean="0">
                <a:solidFill>
                  <a:schemeClr val="tx2"/>
                </a:solidFill>
              </a:rPr>
              <a:t>tornado,</a:t>
            </a:r>
          </a:p>
          <a:p>
            <a:pPr>
              <a:lnSpc>
                <a:spcPct val="100000"/>
              </a:lnSpc>
            </a:pPr>
            <a:r>
              <a:rPr lang="en-US" sz="800" dirty="0" smtClean="0">
                <a:solidFill>
                  <a:schemeClr val="tx2"/>
                </a:solidFill>
              </a:rPr>
              <a:t>lightning</a:t>
            </a:r>
            <a:r>
              <a:rPr lang="en-US" sz="800" dirty="0">
                <a:solidFill>
                  <a:schemeClr val="tx2"/>
                </a:solidFill>
              </a:rPr>
              <a:t>, flash flood)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69" y="1483474"/>
            <a:ext cx="6486706" cy="324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0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0188" y="241300"/>
            <a:ext cx="6840000" cy="540000"/>
          </a:xfrm>
        </p:spPr>
        <p:txBody>
          <a:bodyPr/>
          <a:lstStyle/>
          <a:p>
            <a:pPr rtl="0" eaLnBrk="1" latinLnBrk="0" hangingPunct="1"/>
            <a:r>
              <a:rPr lang="en-US" sz="2000" dirty="0" smtClean="0">
                <a:latin typeface="Arial"/>
                <a:ea typeface="Arial Unicode MS"/>
                <a:cs typeface="Arial"/>
              </a:rPr>
              <a:t>Natural disaster losses in the U.S. 2016</a:t>
            </a:r>
            <a:r>
              <a:rPr lang="en-US" dirty="0" smtClean="0"/>
              <a:t> </a:t>
            </a:r>
            <a:endParaRPr lang="de-DE" dirty="0" smtClean="0">
              <a:latin typeface="Arial"/>
              <a:ea typeface="Arial Unicode MS"/>
              <a:cs typeface="Arial"/>
            </a:endParaRPr>
          </a:p>
        </p:txBody>
      </p:sp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6714"/>
              </p:ext>
            </p:extLst>
          </p:nvPr>
        </p:nvGraphicFramePr>
        <p:xfrm>
          <a:off x="237557" y="1138824"/>
          <a:ext cx="8369445" cy="378105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571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33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749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44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FFFFFF"/>
                          </a:solidFill>
                          <a:latin typeface="Arial" charset="0"/>
                        </a:rPr>
                        <a:t>As of January 4, 2017</a:t>
                      </a:r>
                      <a:endParaRPr lang="en-US" sz="1200" b="0" i="1" dirty="0" smtClean="0">
                        <a:solidFill>
                          <a:srgbClr val="FFFFFF"/>
                        </a:solidFill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Number of  Events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Fatalities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Estimated Overall Losses (US $m)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Estimated Insured Losses (US $m)*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115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Severe Thunderstorm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43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40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19,000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14,000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8806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Winter Storms &amp; Cold Waves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7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55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1,700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1,000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115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Flood, </a:t>
                      </a: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Flash 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F</a:t>
                      </a: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lood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19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83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15,000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4,300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948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Earthquake &amp; </a:t>
                      </a: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Geophysical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2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-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Minor losses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55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latin typeface="+mn-lt"/>
                        </a:rPr>
                        <a:t>Minor losses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115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Tropical Cyclone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2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52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7,000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+mn-lt"/>
                        </a:rPr>
                        <a:t>3,500</a:t>
                      </a:r>
                      <a:endParaRPr lang="en-US" sz="1200" b="0" i="0" u="none" strike="noStrike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4842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Wildfire, 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Heat Waves, &amp; </a:t>
                      </a:r>
                      <a:r>
                        <a:rPr lang="en-U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Drought </a:t>
                      </a:r>
                      <a:r>
                        <a:rPr lang="en-US" sz="9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(ongoing drought condition without loss estimation for the half year)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18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32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latin typeface="Arial"/>
                        </a:rPr>
                        <a:t>1,200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55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latin typeface="+mn-lt"/>
                        </a:rPr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115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Arial Unicode MS"/>
                          <a:cs typeface="Arial"/>
                        </a:rPr>
                        <a:t>Totals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 smtClean="0">
                          <a:latin typeface="Arial"/>
                        </a:rPr>
                        <a:t>91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 smtClean="0">
                          <a:latin typeface="Arial"/>
                        </a:rPr>
                        <a:t>262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 smtClean="0">
                          <a:latin typeface="Arial"/>
                        </a:rPr>
                        <a:t>43,900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lnSpc>
                          <a:spcPct val="11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smtClean="0">
                          <a:latin typeface="Arial"/>
                        </a:rPr>
                        <a:t>23,800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37557" y="24884"/>
            <a:ext cx="2165657" cy="276999"/>
          </a:xfrm>
          <a:prstGeom prst="rect">
            <a:avLst/>
          </a:prstGeom>
        </p:spPr>
        <p:txBody>
          <a:bodyPr wrap="none" lIns="0" tIns="45718" rIns="0" bIns="45718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US Natural Catastrophe Update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52400" y="4931718"/>
            <a:ext cx="2274982" cy="2308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de-DE" sz="900" dirty="0" smtClean="0">
                <a:solidFill>
                  <a:schemeClr val="tx2"/>
                </a:solidFill>
              </a:rPr>
              <a:t>*Source: Property Claim Services (PCS) </a:t>
            </a:r>
            <a:endParaRPr lang="en-US" sz="900" dirty="0" err="1" smtClean="0">
              <a:solidFill>
                <a:schemeClr val="tx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235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Loss events in the U.S. 1980 – </a:t>
            </a:r>
            <a:r>
              <a:rPr lang="en-US" dirty="0">
                <a:solidFill>
                  <a:schemeClr val="accent1"/>
                </a:solidFill>
              </a:rPr>
              <a:t>2016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rgbClr val="4D4E53"/>
                </a:solidFill>
              </a:rPr>
              <a:t>Overall and insured losses</a:t>
            </a:r>
            <a:endParaRPr lang="en-US" dirty="0"/>
          </a:p>
        </p:txBody>
      </p:sp>
      <p:sp>
        <p:nvSpPr>
          <p:cNvPr id="18" name="Textfeld 17"/>
          <p:cNvSpPr txBox="1"/>
          <p:nvPr/>
        </p:nvSpPr>
        <p:spPr bwMode="auto">
          <a:xfrm>
            <a:off x="306000" y="1217100"/>
            <a:ext cx="75346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just" eaLnBrk="0" hangingPunct="0">
              <a:buClr>
                <a:srgbClr val="FF3300"/>
              </a:buClr>
            </a:pPr>
            <a:r>
              <a:rPr lang="de-DE" sz="1000" dirty="0" smtClean="0">
                <a:solidFill>
                  <a:schemeClr val="tx2"/>
                </a:solidFill>
              </a:rPr>
              <a:t>US$ </a:t>
            </a:r>
            <a:r>
              <a:rPr lang="de-DE" sz="1000" dirty="0" err="1" smtClean="0">
                <a:solidFill>
                  <a:schemeClr val="tx2"/>
                </a:solidFill>
              </a:rPr>
              <a:t>bn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7042500" y="2348511"/>
            <a:ext cx="2101499" cy="623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x-non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en-US" sz="800" dirty="0">
                <a:solidFill>
                  <a:schemeClr val="tx2"/>
                </a:solidFill>
              </a:rPr>
              <a:t>Inflation adjusted via country-specific consumer price index and consideration of exchange rate fluctuations between local currency and US$.</a:t>
            </a:r>
            <a:endParaRPr lang="de-DE" sz="800" dirty="0">
              <a:solidFill>
                <a:schemeClr val="tx2"/>
              </a:solidFill>
            </a:endParaRPr>
          </a:p>
        </p:txBody>
      </p:sp>
      <p:cxnSp>
        <p:nvCxnSpPr>
          <p:cNvPr id="13" name="Gerader Verbinder 12"/>
          <p:cNvCxnSpPr/>
          <p:nvPr/>
        </p:nvCxnSpPr>
        <p:spPr>
          <a:xfrm flipV="1">
            <a:off x="7084381" y="2321218"/>
            <a:ext cx="1996798" cy="107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" name="Gruppieren 15"/>
          <p:cNvGrpSpPr>
            <a:grpSpLocks/>
          </p:cNvGrpSpPr>
          <p:nvPr/>
        </p:nvGrpSpPr>
        <p:grpSpPr bwMode="auto">
          <a:xfrm>
            <a:off x="7215675" y="1490400"/>
            <a:ext cx="1204176" cy="756996"/>
            <a:chOff x="1867867" y="5053062"/>
            <a:chExt cx="1164646" cy="1012709"/>
          </a:xfrm>
        </p:grpSpPr>
        <p:sp>
          <p:nvSpPr>
            <p:cNvPr id="19" name="Textfeld 25"/>
            <p:cNvSpPr txBox="1">
              <a:spLocks noChangeArrowheads="1"/>
            </p:cNvSpPr>
            <p:nvPr/>
          </p:nvSpPr>
          <p:spPr bwMode="auto">
            <a:xfrm>
              <a:off x="1867867" y="5053062"/>
              <a:ext cx="1164646" cy="534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998" b="1" dirty="0" smtClean="0">
                  <a:solidFill>
                    <a:schemeClr val="tx2"/>
                  </a:solidFill>
                </a:rPr>
                <a:t>Overall losses </a:t>
              </a:r>
            </a:p>
            <a:p>
              <a:r>
                <a:rPr lang="en-US" sz="998" b="1" dirty="0" smtClean="0">
                  <a:solidFill>
                    <a:schemeClr val="tx2"/>
                  </a:solidFill>
                </a:rPr>
                <a:t>(in 2015 values)  </a:t>
              </a:r>
              <a:endParaRPr lang="en-US" sz="998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Textfeld 26"/>
            <p:cNvSpPr txBox="1">
              <a:spLocks noChangeArrowheads="1"/>
            </p:cNvSpPr>
            <p:nvPr/>
          </p:nvSpPr>
          <p:spPr bwMode="auto">
            <a:xfrm>
              <a:off x="1867867" y="5531363"/>
              <a:ext cx="1164646" cy="534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998" b="1" dirty="0" smtClean="0">
                  <a:solidFill>
                    <a:schemeClr val="tx2"/>
                  </a:solidFill>
                </a:rPr>
                <a:t>Insured losses </a:t>
              </a:r>
            </a:p>
            <a:p>
              <a:r>
                <a:rPr lang="en-US" sz="998" b="1" dirty="0" smtClean="0">
                  <a:solidFill>
                    <a:schemeClr val="tx2"/>
                  </a:solidFill>
                </a:rPr>
                <a:t>(in 2015 values)  </a:t>
              </a:r>
              <a:endParaRPr lang="en-US" sz="998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1" name="Rechteck 30"/>
          <p:cNvSpPr>
            <a:spLocks noChangeArrowheads="1"/>
          </p:cNvSpPr>
          <p:nvPr/>
        </p:nvSpPr>
        <p:spPr bwMode="auto">
          <a:xfrm>
            <a:off x="7110588" y="1569371"/>
            <a:ext cx="108000" cy="108000"/>
          </a:xfrm>
          <a:prstGeom prst="rect">
            <a:avLst/>
          </a:prstGeom>
          <a:solidFill>
            <a:srgbClr val="8DC63F"/>
          </a:solidFill>
          <a:ln w="9525" algn="ctr">
            <a:solidFill>
              <a:srgbClr val="4D4E53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 marL="200025" indent="-198835"/>
            <a:endParaRPr lang="de-DE" sz="1013"/>
          </a:p>
        </p:txBody>
      </p:sp>
      <p:sp>
        <p:nvSpPr>
          <p:cNvPr id="12" name="Rechteck 31"/>
          <p:cNvSpPr>
            <a:spLocks noChangeArrowheads="1"/>
          </p:cNvSpPr>
          <p:nvPr/>
        </p:nvSpPr>
        <p:spPr bwMode="auto">
          <a:xfrm>
            <a:off x="7110376" y="1931637"/>
            <a:ext cx="108000" cy="108000"/>
          </a:xfrm>
          <a:prstGeom prst="rect">
            <a:avLst/>
          </a:prstGeom>
          <a:solidFill>
            <a:srgbClr val="004274"/>
          </a:solidFill>
          <a:ln w="9525" algn="ctr">
            <a:solidFill>
              <a:srgbClr val="4D4E53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200025" indent="-198835"/>
            <a:endParaRPr lang="de-DE" sz="1013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10" y="1588007"/>
            <a:ext cx="6486706" cy="324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5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587"/>
  <p:tag name="ORIGINAL_AUDIO_FILEPATH" val="C:\Users\n1100201\Desktop\NATCAT\Articulate\05CH.mp3"/>
  <p:tag name="ELAPSEDTIME" val="72.412"/>
  <p:tag name="ARTICULATE_TITLE_TAG" val="Natural disaster losses in the U.S. 2014 - Based on perils"/>
  <p:tag name="ARTICULATE_NAV_LEVEL" val="2"/>
  <p:tag name="ARTICULATE_SLIDE_PRESENTER" val="Carl Hedde"/>
  <p:tag name="ARTICULATE_SLIDE_PRESENTER_GUID" val="ae416f6e-eec0-42dc-b04f-4728da5273f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2"/>
</p:tagLst>
</file>

<file path=ppt/theme/theme1.xml><?xml version="1.0" encoding="utf-8"?>
<a:theme xmlns:a="http://schemas.openxmlformats.org/drawingml/2006/main" name="MR Template_16 to 9_2016">
  <a:themeElements>
    <a:clrScheme name="Munich Re">
      <a:dk1>
        <a:sysClr val="windowText" lastClr="000000"/>
      </a:dk1>
      <a:lt1>
        <a:sysClr val="window" lastClr="FFFFFF"/>
      </a:lt1>
      <a:dk2>
        <a:srgbClr val="4D4E53"/>
      </a:dk2>
      <a:lt2>
        <a:srgbClr val="F7941D"/>
      </a:lt2>
      <a:accent1>
        <a:srgbClr val="34909C"/>
      </a:accent1>
      <a:accent2>
        <a:srgbClr val="8DC63F"/>
      </a:accent2>
      <a:accent3>
        <a:srgbClr val="B72126"/>
      </a:accent3>
      <a:accent4>
        <a:srgbClr val="B2C1CA"/>
      </a:accent4>
      <a:accent5>
        <a:srgbClr val="00589A"/>
      </a:accent5>
      <a:accent6>
        <a:srgbClr val="714A9C"/>
      </a:accent6>
      <a:hlink>
        <a:srgbClr val="0A509E"/>
      </a:hlink>
      <a:folHlink>
        <a:srgbClr val="7993A3"/>
      </a:folHlink>
    </a:clrScheme>
    <a:fontScheme name="Munich Re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noFill/>
        </a:ln>
      </a:spPr>
      <a:bodyPr rtlCol="0" anchor="ctr" anchorCtr="0"/>
      <a:lstStyle>
        <a:defPPr algn="ctr">
          <a:defRPr sz="1400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effectLst/>
      </a:spPr>
      <a:bodyPr wrap="square" lIns="0" tIns="0" rIns="0" bIns="0" rtlCol="0">
        <a:spAutoFit/>
      </a:bodyPr>
      <a:lstStyle>
        <a:defPPr marL="269875" indent="-269875">
          <a:lnSpc>
            <a:spcPct val="110000"/>
          </a:lnSpc>
          <a:buFont typeface="Wingdings" panose="05000000000000000000" pitchFamily="2" charset="2"/>
          <a:buChar char="§"/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3" id="{7B75E88B-88AB-4338-A474-E493A19671B3}" vid="{6698FF21-3429-47EA-9B19-9E13CF0D99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6B49621610914696E6C1F30927DB11" ma:contentTypeVersion="1" ma:contentTypeDescription="Create a new document." ma:contentTypeScope="" ma:versionID="d93034334fa111ea7423390e20c7597b">
  <xsd:schema xmlns:xsd="http://www.w3.org/2001/XMLSchema" xmlns:xs="http://www.w3.org/2001/XMLSchema" xmlns:p="http://schemas.microsoft.com/office/2006/metadata/properties" xmlns:ns2="f35f3762-3abb-481f-85f3-cdb98ca799bc" targetNamespace="http://schemas.microsoft.com/office/2006/metadata/properties" ma:root="true" ma:fieldsID="c403ab8dc2fb5438b59278768635794b" ns2:_="">
    <xsd:import namespace="f35f3762-3abb-481f-85f3-cdb98ca799b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f3762-3abb-481f-85f3-cdb98ca799b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35f3762-3abb-481f-85f3-cdb98ca799bc">UCCJ5PMVYMEN-3-1880</_dlc_DocId>
    <_dlc_DocIdUrl xmlns="f35f3762-3abb-481f-85f3-cdb98ca799bc">
      <Url>http://hearingdocs.shared.ussenate.us/sites/Commerce/_layouts/15/DocIdRedir.aspx?ID=UCCJ5PMVYMEN-3-1880</Url>
      <Description>UCCJ5PMVYMEN-3-1880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D376EF0-7F4D-4A0E-9527-99DA230D54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B799F2-67CD-4138-9C80-C2AADE4BC9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5f3762-3abb-481f-85f3-cdb98ca799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788050-F444-42AD-949F-C2E979624D2B}">
  <ds:schemaRefs>
    <ds:schemaRef ds:uri="http://schemas.microsoft.com/office/2006/metadata/properties"/>
    <ds:schemaRef ds:uri="http://schemas.microsoft.com/office/infopath/2007/PartnerControls"/>
    <ds:schemaRef ds:uri="f35f3762-3abb-481f-85f3-cdb98ca799bc"/>
  </ds:schemaRefs>
</ds:datastoreItem>
</file>

<file path=customXml/itemProps4.xml><?xml version="1.0" encoding="utf-8"?>
<ds:datastoreItem xmlns:ds="http://schemas.openxmlformats.org/officeDocument/2006/customXml" ds:itemID="{4549D7C0-AEFA-4600-BD10-3762AF01752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2016_Layout_16zu9_V2</Template>
  <TotalTime>0</TotalTime>
  <Words>292</Words>
  <Application>Microsoft Office PowerPoint</Application>
  <PresentationFormat>On-screen Show (16:9)</PresentationFormat>
  <Paragraphs>73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Wingdings</vt:lpstr>
      <vt:lpstr>MR Template_16 to 9_2016</vt:lpstr>
      <vt:lpstr>Senate Commerce Committee Hearing April 10, 2017 Carl G. Hedde, CPCU  Head of Risk Accumulation </vt:lpstr>
      <vt:lpstr>Weather-related loss events in the U.S. 1980 – 2016 Number of relevant events by peril</vt:lpstr>
      <vt:lpstr>Convective storm events* in the U.S. 1980 – 2016  Overall and insured losses</vt:lpstr>
      <vt:lpstr>Natural disaster losses in the U.S. 2016 </vt:lpstr>
      <vt:lpstr>Loss events in the U.S. 1980 – 2016 Overall and insured losses</vt:lpstr>
    </vt:vector>
  </TitlesOfParts>
  <Company>Munich Re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NatCatSERVICE Loss events worldwide 2014</dc:title>
  <dc:creator>Gebhardt Vera - Munich-MR</dc:creator>
  <cp:lastModifiedBy>Gulley, Bryan (Commerce)</cp:lastModifiedBy>
  <cp:revision>188</cp:revision>
  <cp:lastPrinted>2017-01-04T15:43:26Z</cp:lastPrinted>
  <dcterms:created xsi:type="dcterms:W3CDTF">2015-12-07T14:44:59Z</dcterms:created>
  <dcterms:modified xsi:type="dcterms:W3CDTF">2017-04-10T17:19:40Z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0x010100326B49621610914696E6C1F30927DB11</vt:lpwstr>
  </property>
  <property fmtid="{D5CDD505-2E9C-101B-9397-08002B2CF9AE}" pid="3" name="_dlc_DocIdItemGuid">
    <vt:lpwstr>f8df03af-8384-40e6-a12c-8ccc27d8f075</vt:lpwstr>
  </property>
</Properties>
</file>