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notesSlides/notesSlide2.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charts/chart12.xml" ContentType="application/vnd.openxmlformats-officedocument.drawingml.chart+xml"/>
  <Override PartName="/ppt/theme/themeOverride1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601" r:id="rId1"/>
  </p:sldMasterIdLst>
  <p:notesMasterIdLst>
    <p:notesMasterId r:id="rId22"/>
  </p:notesMasterIdLst>
  <p:sldIdLst>
    <p:sldId id="1594" r:id="rId2"/>
    <p:sldId id="1707" r:id="rId3"/>
    <p:sldId id="1613" r:id="rId4"/>
    <p:sldId id="1614" r:id="rId5"/>
    <p:sldId id="1588" r:id="rId6"/>
    <p:sldId id="1589" r:id="rId7"/>
    <p:sldId id="1790" r:id="rId8"/>
    <p:sldId id="1511" r:id="rId9"/>
    <p:sldId id="1259" r:id="rId10"/>
    <p:sldId id="1759" r:id="rId11"/>
    <p:sldId id="1493" r:id="rId12"/>
    <p:sldId id="1592" r:id="rId13"/>
    <p:sldId id="1604" r:id="rId14"/>
    <p:sldId id="1781" r:id="rId15"/>
    <p:sldId id="1779" r:id="rId16"/>
    <p:sldId id="1780" r:id="rId17"/>
    <p:sldId id="1773" r:id="rId18"/>
    <p:sldId id="1421" r:id="rId19"/>
    <p:sldId id="1738" r:id="rId20"/>
    <p:sldId id="1772" r:id="rId21"/>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8F8"/>
    <a:srgbClr val="00FF00"/>
    <a:srgbClr val="4EF9FF"/>
    <a:srgbClr val="FFC41E"/>
    <a:srgbClr val="FF2A74"/>
    <a:srgbClr val="4C4C4C"/>
    <a:srgbClr val="FF3178"/>
    <a:srgbClr val="A90000"/>
    <a:srgbClr val="00CA00"/>
    <a:srgbClr val="FF27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50000"/>
    <p:restoredTop sz="92877"/>
  </p:normalViewPr>
  <p:slideViewPr>
    <p:cSldViewPr>
      <p:cViewPr varScale="1">
        <p:scale>
          <a:sx n="118" d="100"/>
          <a:sy n="118" d="100"/>
        </p:scale>
        <p:origin x="1896" y="19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114" d="100"/>
          <a:sy n="114" d="100"/>
        </p:scale>
        <p:origin x="4232"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autoTitleDeleted val="0"/>
    <c:plotArea>
      <c:layout>
        <c:manualLayout>
          <c:layoutTarget val="inner"/>
          <c:xMode val="edge"/>
          <c:yMode val="edge"/>
          <c:x val="8.1098902409925996E-2"/>
          <c:y val="4.1145833333333298E-2"/>
          <c:w val="0.74830299138139644"/>
          <c:h val="0.83700011930326901"/>
        </c:manualLayout>
      </c:layout>
      <c:lineChart>
        <c:grouping val="standard"/>
        <c:varyColors val="0"/>
        <c:ser>
          <c:idx val="0"/>
          <c:order val="0"/>
          <c:tx>
            <c:strRef>
              <c:f>Sheet1!$B$1</c:f>
              <c:strCache>
                <c:ptCount val="1"/>
                <c:pt idx="0">
                  <c:v>Often feel left out</c:v>
                </c:pt>
              </c:strCache>
            </c:strRef>
          </c:tx>
          <c:spPr>
            <a:ln>
              <a:solidFill>
                <a:srgbClr val="4EF9FF"/>
              </a:solidFill>
            </a:ln>
            <a:effectLst>
              <a:outerShdw blurRad="50800" dist="38100" dir="2700000" algn="tl" rotWithShape="0">
                <a:srgbClr val="000000">
                  <a:alpha val="43000"/>
                </a:srgbClr>
              </a:outerShdw>
            </a:effectLst>
          </c:spPr>
          <c:marker>
            <c:symbol val="none"/>
          </c:marker>
          <c:cat>
            <c:numRef>
              <c:f>Sheet1!$A$2:$A$33</c:f>
              <c:numCache>
                <c:formatCode>General</c:formatCode>
                <c:ptCount val="3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numCache>
            </c:numRef>
          </c:cat>
          <c:val>
            <c:numRef>
              <c:f>Sheet1!$B$2:$B$33</c:f>
              <c:numCache>
                <c:formatCode>General</c:formatCode>
                <c:ptCount val="32"/>
                <c:pt idx="0">
                  <c:v>29.73</c:v>
                </c:pt>
                <c:pt idx="1">
                  <c:v>29.36</c:v>
                </c:pt>
                <c:pt idx="2">
                  <c:v>28.93</c:v>
                </c:pt>
                <c:pt idx="3">
                  <c:v>28.33</c:v>
                </c:pt>
                <c:pt idx="4">
                  <c:v>27.51</c:v>
                </c:pt>
                <c:pt idx="5">
                  <c:v>26.75</c:v>
                </c:pt>
                <c:pt idx="6">
                  <c:v>26.18</c:v>
                </c:pt>
                <c:pt idx="7">
                  <c:v>26.63</c:v>
                </c:pt>
                <c:pt idx="8">
                  <c:v>26.85</c:v>
                </c:pt>
                <c:pt idx="9">
                  <c:v>27.73</c:v>
                </c:pt>
                <c:pt idx="10">
                  <c:v>26.79</c:v>
                </c:pt>
                <c:pt idx="11">
                  <c:v>27.26</c:v>
                </c:pt>
                <c:pt idx="12">
                  <c:v>27.11</c:v>
                </c:pt>
                <c:pt idx="13">
                  <c:v>26.88</c:v>
                </c:pt>
                <c:pt idx="14">
                  <c:v>26.81</c:v>
                </c:pt>
                <c:pt idx="15">
                  <c:v>27.72</c:v>
                </c:pt>
                <c:pt idx="16">
                  <c:v>24.6</c:v>
                </c:pt>
                <c:pt idx="17">
                  <c:v>26.06</c:v>
                </c:pt>
                <c:pt idx="18">
                  <c:v>26.07</c:v>
                </c:pt>
                <c:pt idx="19">
                  <c:v>25.93</c:v>
                </c:pt>
                <c:pt idx="20">
                  <c:v>26.89</c:v>
                </c:pt>
                <c:pt idx="21">
                  <c:v>28.89</c:v>
                </c:pt>
                <c:pt idx="22">
                  <c:v>32.159999999999997</c:v>
                </c:pt>
                <c:pt idx="23">
                  <c:v>32.479999999999997</c:v>
                </c:pt>
                <c:pt idx="24">
                  <c:v>33.17</c:v>
                </c:pt>
                <c:pt idx="25">
                  <c:v>33.6</c:v>
                </c:pt>
                <c:pt idx="26">
                  <c:v>34.5</c:v>
                </c:pt>
                <c:pt idx="27">
                  <c:v>35.6</c:v>
                </c:pt>
                <c:pt idx="28">
                  <c:v>36.4</c:v>
                </c:pt>
                <c:pt idx="29">
                  <c:v>37.4</c:v>
                </c:pt>
                <c:pt idx="30">
                  <c:v>38.090000000000003</c:v>
                </c:pt>
                <c:pt idx="31">
                  <c:v>36.909999999999997</c:v>
                </c:pt>
              </c:numCache>
            </c:numRef>
          </c:val>
          <c:smooth val="0"/>
          <c:extLst>
            <c:ext xmlns:c16="http://schemas.microsoft.com/office/drawing/2014/chart" uri="{C3380CC4-5D6E-409C-BE32-E72D297353CC}">
              <c16:uniqueId val="{00000000-8A1B-F74D-815A-E26A5B30D5C5}"/>
            </c:ext>
          </c:extLst>
        </c:ser>
        <c:ser>
          <c:idx val="1"/>
          <c:order val="1"/>
          <c:tx>
            <c:strRef>
              <c:f>Sheet1!$C$1</c:f>
              <c:strCache>
                <c:ptCount val="1"/>
                <c:pt idx="0">
                  <c:v>Often feel lonely</c:v>
                </c:pt>
              </c:strCache>
            </c:strRef>
          </c:tx>
          <c:spPr>
            <a:effectLst>
              <a:outerShdw blurRad="50800" dist="38100" dir="2700000" algn="tl" rotWithShape="0">
                <a:srgbClr val="000000">
                  <a:alpha val="43000"/>
                </a:srgbClr>
              </a:outerShdw>
            </a:effectLst>
          </c:spPr>
          <c:marker>
            <c:symbol val="none"/>
          </c:marker>
          <c:cat>
            <c:numRef>
              <c:f>Sheet1!$A$2:$A$33</c:f>
              <c:numCache>
                <c:formatCode>General</c:formatCode>
                <c:ptCount val="3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numCache>
            </c:numRef>
          </c:cat>
          <c:val>
            <c:numRef>
              <c:f>Sheet1!$C$2:$C$33</c:f>
              <c:numCache>
                <c:formatCode>General</c:formatCode>
                <c:ptCount val="32"/>
                <c:pt idx="0">
                  <c:v>27.17</c:v>
                </c:pt>
                <c:pt idx="1">
                  <c:v>27.98</c:v>
                </c:pt>
                <c:pt idx="2">
                  <c:v>27.87</c:v>
                </c:pt>
                <c:pt idx="3">
                  <c:v>26.72</c:v>
                </c:pt>
                <c:pt idx="4">
                  <c:v>26.25</c:v>
                </c:pt>
                <c:pt idx="5">
                  <c:v>25.07</c:v>
                </c:pt>
                <c:pt idx="6">
                  <c:v>24.32</c:v>
                </c:pt>
                <c:pt idx="7">
                  <c:v>24.48</c:v>
                </c:pt>
                <c:pt idx="8">
                  <c:v>24.02</c:v>
                </c:pt>
                <c:pt idx="9">
                  <c:v>24.37</c:v>
                </c:pt>
                <c:pt idx="10">
                  <c:v>24.6</c:v>
                </c:pt>
                <c:pt idx="11">
                  <c:v>23.88</c:v>
                </c:pt>
                <c:pt idx="12">
                  <c:v>24.22</c:v>
                </c:pt>
                <c:pt idx="13">
                  <c:v>25.05</c:v>
                </c:pt>
                <c:pt idx="14">
                  <c:v>25.52</c:v>
                </c:pt>
                <c:pt idx="15">
                  <c:v>24.14</c:v>
                </c:pt>
                <c:pt idx="16">
                  <c:v>21.16</c:v>
                </c:pt>
                <c:pt idx="17">
                  <c:v>23.76</c:v>
                </c:pt>
                <c:pt idx="18">
                  <c:v>22.82</c:v>
                </c:pt>
                <c:pt idx="19">
                  <c:v>23.28</c:v>
                </c:pt>
                <c:pt idx="20">
                  <c:v>24.59</c:v>
                </c:pt>
                <c:pt idx="21">
                  <c:v>24.77</c:v>
                </c:pt>
                <c:pt idx="22">
                  <c:v>29.15</c:v>
                </c:pt>
                <c:pt idx="23">
                  <c:v>31.36</c:v>
                </c:pt>
                <c:pt idx="24">
                  <c:v>31.5</c:v>
                </c:pt>
                <c:pt idx="25">
                  <c:v>29.9</c:v>
                </c:pt>
                <c:pt idx="26">
                  <c:v>32.799999999999997</c:v>
                </c:pt>
                <c:pt idx="27">
                  <c:v>35.200000000000003</c:v>
                </c:pt>
                <c:pt idx="28">
                  <c:v>36.4</c:v>
                </c:pt>
                <c:pt idx="29">
                  <c:v>38.21</c:v>
                </c:pt>
                <c:pt idx="30">
                  <c:v>41.58</c:v>
                </c:pt>
                <c:pt idx="31">
                  <c:v>39.21</c:v>
                </c:pt>
              </c:numCache>
            </c:numRef>
          </c:val>
          <c:smooth val="0"/>
          <c:extLst>
            <c:ext xmlns:c16="http://schemas.microsoft.com/office/drawing/2014/chart" uri="{C3380CC4-5D6E-409C-BE32-E72D297353CC}">
              <c16:uniqueId val="{00000001-8A1B-F74D-815A-E26A5B30D5C5}"/>
            </c:ext>
          </c:extLst>
        </c:ser>
        <c:dLbls>
          <c:showLegendKey val="0"/>
          <c:showVal val="0"/>
          <c:showCatName val="0"/>
          <c:showSerName val="0"/>
          <c:showPercent val="0"/>
          <c:showBubbleSize val="0"/>
        </c:dLbls>
        <c:smooth val="0"/>
        <c:axId val="1432297744"/>
        <c:axId val="1432295376"/>
      </c:lineChart>
      <c:catAx>
        <c:axId val="1432297744"/>
        <c:scaling>
          <c:orientation val="minMax"/>
        </c:scaling>
        <c:delete val="0"/>
        <c:axPos val="b"/>
        <c:numFmt formatCode="General" sourceLinked="1"/>
        <c:majorTickMark val="out"/>
        <c:minorTickMark val="none"/>
        <c:tickLblPos val="nextTo"/>
        <c:txPr>
          <a:bodyPr rot="-2700000" vert="horz"/>
          <a:lstStyle/>
          <a:p>
            <a:pPr>
              <a:defRPr sz="1400"/>
            </a:pPr>
            <a:endParaRPr lang="en-US"/>
          </a:p>
        </c:txPr>
        <c:crossAx val="1432295376"/>
        <c:crosses val="autoZero"/>
        <c:auto val="1"/>
        <c:lblAlgn val="ctr"/>
        <c:lblOffset val="100"/>
        <c:tickLblSkip val="2"/>
        <c:tickMarkSkip val="1"/>
        <c:noMultiLvlLbl val="0"/>
      </c:catAx>
      <c:valAx>
        <c:axId val="1432295376"/>
        <c:scaling>
          <c:orientation val="minMax"/>
          <c:max val="42"/>
          <c:min val="20"/>
        </c:scaling>
        <c:delete val="0"/>
        <c:axPos val="l"/>
        <c:majorGridlines/>
        <c:title>
          <c:tx>
            <c:rich>
              <a:bodyPr/>
              <a:lstStyle/>
              <a:p>
                <a:pPr>
                  <a:defRPr/>
                </a:pPr>
                <a:r>
                  <a:rPr lang="en-US" dirty="0"/>
                  <a:t>%</a:t>
                </a:r>
              </a:p>
            </c:rich>
          </c:tx>
          <c:overlay val="0"/>
        </c:title>
        <c:numFmt formatCode="General" sourceLinked="1"/>
        <c:majorTickMark val="out"/>
        <c:minorTickMark val="none"/>
        <c:tickLblPos val="nextTo"/>
        <c:crossAx val="1432297744"/>
        <c:crossesAt val="1"/>
        <c:crossBetween val="between"/>
      </c:valAx>
    </c:plotArea>
    <c:legend>
      <c:legendPos val="r"/>
      <c:layout>
        <c:manualLayout>
          <c:xMode val="edge"/>
          <c:yMode val="edge"/>
          <c:x val="0.85684015561884552"/>
          <c:y val="6.6198729419573193E-2"/>
          <c:w val="0.12955455036205582"/>
          <c:h val="0.80881725721784803"/>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10685648668916385"/>
          <c:y val="4.3671066851937626E-2"/>
          <c:w val="0.79328646419197602"/>
          <c:h val="0.83700011930326901"/>
        </c:manualLayout>
      </c:layout>
      <c:lineChart>
        <c:grouping val="standard"/>
        <c:varyColors val="0"/>
        <c:ser>
          <c:idx val="0"/>
          <c:order val="0"/>
          <c:tx>
            <c:strRef>
              <c:f>Sheet1!$B$1</c:f>
              <c:strCache>
                <c:ptCount val="1"/>
                <c:pt idx="0">
                  <c:v>Reading</c:v>
                </c:pt>
              </c:strCache>
            </c:strRef>
          </c:tx>
          <c:spPr>
            <a:ln>
              <a:solidFill>
                <a:srgbClr val="FFFF00"/>
              </a:solidFill>
            </a:ln>
            <a:effectLst>
              <a:outerShdw blurRad="50800" dist="38100" dir="2700000" algn="tl" rotWithShape="0">
                <a:srgbClr val="000000">
                  <a:alpha val="43000"/>
                </a:srgbClr>
              </a:outerShdw>
            </a:effectLst>
          </c:spPr>
          <c:marker>
            <c:symbol val="none"/>
          </c:marker>
          <c:cat>
            <c:numRef>
              <c:f>Sheet1!$A$23:$A$55</c:f>
              <c:numCache>
                <c:formatCode>General</c:formatCode>
                <c:ptCount val="33"/>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pt idx="32">
                  <c:v>2024</c:v>
                </c:pt>
              </c:numCache>
            </c:numRef>
          </c:cat>
          <c:val>
            <c:numRef>
              <c:f>Sheet1!$B$23:$B$55</c:f>
              <c:numCache>
                <c:formatCode>General</c:formatCode>
                <c:ptCount val="33"/>
                <c:pt idx="0">
                  <c:v>292</c:v>
                </c:pt>
                <c:pt idx="2">
                  <c:v>287</c:v>
                </c:pt>
                <c:pt idx="6">
                  <c:v>290</c:v>
                </c:pt>
                <c:pt idx="10">
                  <c:v>287</c:v>
                </c:pt>
                <c:pt idx="13">
                  <c:v>286</c:v>
                </c:pt>
                <c:pt idx="17">
                  <c:v>288</c:v>
                </c:pt>
                <c:pt idx="21">
                  <c:v>288</c:v>
                </c:pt>
                <c:pt idx="23">
                  <c:v>287</c:v>
                </c:pt>
                <c:pt idx="27">
                  <c:v>285</c:v>
                </c:pt>
                <c:pt idx="32">
                  <c:v>283</c:v>
                </c:pt>
              </c:numCache>
            </c:numRef>
          </c:val>
          <c:smooth val="0"/>
          <c:extLst>
            <c:ext xmlns:c16="http://schemas.microsoft.com/office/drawing/2014/chart" uri="{C3380CC4-5D6E-409C-BE32-E72D297353CC}">
              <c16:uniqueId val="{00000000-E526-714D-BA49-734E1D68C3DB}"/>
            </c:ext>
          </c:extLst>
        </c:ser>
        <c:dLbls>
          <c:showLegendKey val="0"/>
          <c:showVal val="0"/>
          <c:showCatName val="0"/>
          <c:showSerName val="0"/>
          <c:showPercent val="0"/>
          <c:showBubbleSize val="0"/>
        </c:dLbls>
        <c:smooth val="0"/>
        <c:axId val="1432236240"/>
        <c:axId val="1432234208"/>
      </c:lineChart>
      <c:catAx>
        <c:axId val="1432236240"/>
        <c:scaling>
          <c:orientation val="minMax"/>
        </c:scaling>
        <c:delete val="0"/>
        <c:axPos val="b"/>
        <c:numFmt formatCode="General" sourceLinked="1"/>
        <c:majorTickMark val="out"/>
        <c:minorTickMark val="none"/>
        <c:tickLblPos val="nextTo"/>
        <c:txPr>
          <a:bodyPr rot="-2700000" vert="horz"/>
          <a:lstStyle/>
          <a:p>
            <a:pPr>
              <a:defRPr sz="1400"/>
            </a:pPr>
            <a:endParaRPr lang="en-US"/>
          </a:p>
        </c:txPr>
        <c:crossAx val="1432234208"/>
        <c:crosses val="autoZero"/>
        <c:auto val="1"/>
        <c:lblAlgn val="ctr"/>
        <c:lblOffset val="100"/>
        <c:tickLblSkip val="2"/>
        <c:tickMarkSkip val="1"/>
        <c:noMultiLvlLbl val="0"/>
      </c:catAx>
      <c:valAx>
        <c:axId val="1432234208"/>
        <c:scaling>
          <c:orientation val="minMax"/>
          <c:max val="293"/>
          <c:min val="280"/>
        </c:scaling>
        <c:delete val="0"/>
        <c:axPos val="l"/>
        <c:majorGridlines/>
        <c:title>
          <c:tx>
            <c:rich>
              <a:bodyPr/>
              <a:lstStyle/>
              <a:p>
                <a:pPr>
                  <a:defRPr/>
                </a:pPr>
                <a:r>
                  <a:rPr lang="en-US" dirty="0"/>
                  <a:t>score</a:t>
                </a:r>
              </a:p>
            </c:rich>
          </c:tx>
          <c:layout>
            <c:manualLayout>
              <c:xMode val="edge"/>
              <c:yMode val="edge"/>
              <c:x val="1.9106486689163853E-2"/>
              <c:y val="0.3910558514744481"/>
            </c:manualLayout>
          </c:layout>
          <c:overlay val="0"/>
        </c:title>
        <c:numFmt formatCode="General" sourceLinked="1"/>
        <c:majorTickMark val="out"/>
        <c:minorTickMark val="none"/>
        <c:tickLblPos val="nextTo"/>
        <c:crossAx val="1432236240"/>
        <c:crossesAt val="1"/>
        <c:crossBetween val="between"/>
        <c:majorUnit val="1"/>
      </c:valAx>
    </c:plotArea>
    <c:plotVisOnly val="1"/>
    <c:dispBlanksAs val="span"/>
    <c:showDLblsOverMax val="0"/>
  </c:chart>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10685648668916385"/>
          <c:y val="4.3671066851937626E-2"/>
          <c:w val="0.73614360704911885"/>
          <c:h val="0.83700011930326901"/>
        </c:manualLayout>
      </c:layout>
      <c:lineChart>
        <c:grouping val="standard"/>
        <c:varyColors val="0"/>
        <c:ser>
          <c:idx val="0"/>
          <c:order val="0"/>
          <c:tx>
            <c:strRef>
              <c:f>Sheet1!$B$1</c:f>
              <c:strCache>
                <c:ptCount val="1"/>
                <c:pt idx="0">
                  <c:v>Math</c:v>
                </c:pt>
              </c:strCache>
            </c:strRef>
          </c:tx>
          <c:spPr>
            <a:ln>
              <a:solidFill>
                <a:srgbClr val="4EF9FF"/>
              </a:solidFill>
            </a:ln>
            <a:effectLst>
              <a:outerShdw blurRad="50800" dist="38100" dir="2700000" algn="tl" rotWithShape="0">
                <a:srgbClr val="000000">
                  <a:alpha val="43000"/>
                </a:srgbClr>
              </a:outerShdw>
            </a:effectLst>
          </c:spPr>
          <c:marker>
            <c:symbol val="none"/>
          </c:marker>
          <c:cat>
            <c:numRef>
              <c:f>Sheet1!$A$36:$A$55</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Sheet1!$B$36:$B$55</c:f>
              <c:numCache>
                <c:formatCode>General</c:formatCode>
                <c:ptCount val="20"/>
                <c:pt idx="0">
                  <c:v>150</c:v>
                </c:pt>
                <c:pt idx="4">
                  <c:v>153</c:v>
                </c:pt>
                <c:pt idx="8">
                  <c:v>153</c:v>
                </c:pt>
                <c:pt idx="10">
                  <c:v>152</c:v>
                </c:pt>
                <c:pt idx="14">
                  <c:v>150</c:v>
                </c:pt>
                <c:pt idx="19">
                  <c:v>147</c:v>
                </c:pt>
              </c:numCache>
            </c:numRef>
          </c:val>
          <c:smooth val="0"/>
          <c:extLst>
            <c:ext xmlns:c16="http://schemas.microsoft.com/office/drawing/2014/chart" uri="{C3380CC4-5D6E-409C-BE32-E72D297353CC}">
              <c16:uniqueId val="{00000000-E526-714D-BA49-734E1D68C3DB}"/>
            </c:ext>
          </c:extLst>
        </c:ser>
        <c:dLbls>
          <c:showLegendKey val="0"/>
          <c:showVal val="0"/>
          <c:showCatName val="0"/>
          <c:showSerName val="0"/>
          <c:showPercent val="0"/>
          <c:showBubbleSize val="0"/>
        </c:dLbls>
        <c:smooth val="0"/>
        <c:axId val="1432236240"/>
        <c:axId val="1432234208"/>
      </c:lineChart>
      <c:catAx>
        <c:axId val="1432236240"/>
        <c:scaling>
          <c:orientation val="minMax"/>
        </c:scaling>
        <c:delete val="0"/>
        <c:axPos val="b"/>
        <c:numFmt formatCode="General" sourceLinked="1"/>
        <c:majorTickMark val="out"/>
        <c:minorTickMark val="none"/>
        <c:tickLblPos val="nextTo"/>
        <c:txPr>
          <a:bodyPr rot="-2700000" vert="horz"/>
          <a:lstStyle/>
          <a:p>
            <a:pPr>
              <a:defRPr sz="1400"/>
            </a:pPr>
            <a:endParaRPr lang="en-US"/>
          </a:p>
        </c:txPr>
        <c:crossAx val="1432234208"/>
        <c:crosses val="autoZero"/>
        <c:auto val="1"/>
        <c:lblAlgn val="ctr"/>
        <c:lblOffset val="100"/>
        <c:tickLblSkip val="1"/>
        <c:tickMarkSkip val="1"/>
        <c:noMultiLvlLbl val="0"/>
      </c:catAx>
      <c:valAx>
        <c:axId val="1432234208"/>
        <c:scaling>
          <c:orientation val="minMax"/>
          <c:max val="154"/>
          <c:min val="145"/>
        </c:scaling>
        <c:delete val="0"/>
        <c:axPos val="l"/>
        <c:majorGridlines/>
        <c:title>
          <c:tx>
            <c:rich>
              <a:bodyPr/>
              <a:lstStyle/>
              <a:p>
                <a:pPr>
                  <a:defRPr/>
                </a:pPr>
                <a:r>
                  <a:rPr lang="en-US" dirty="0"/>
                  <a:t>score</a:t>
                </a:r>
              </a:p>
            </c:rich>
          </c:tx>
          <c:layout>
            <c:manualLayout>
              <c:xMode val="edge"/>
              <c:yMode val="edge"/>
              <c:x val="1.9106486689163853E-2"/>
              <c:y val="0.3910558514744481"/>
            </c:manualLayout>
          </c:layout>
          <c:overlay val="0"/>
        </c:title>
        <c:numFmt formatCode="General" sourceLinked="1"/>
        <c:majorTickMark val="out"/>
        <c:minorTickMark val="none"/>
        <c:tickLblPos val="nextTo"/>
        <c:crossAx val="1432236240"/>
        <c:crossesAt val="1"/>
        <c:crossBetween val="between"/>
        <c:majorUnit val="1"/>
      </c:valAx>
    </c:plotArea>
    <c:plotVisOnly val="1"/>
    <c:dispBlanksAs val="span"/>
    <c:showDLblsOverMax val="0"/>
  </c:chart>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autoTitleDeleted val="0"/>
    <c:plotArea>
      <c:layout>
        <c:manualLayout>
          <c:layoutTarget val="inner"/>
          <c:xMode val="edge"/>
          <c:yMode val="edge"/>
          <c:x val="0.106413954892807"/>
          <c:y val="4.1145833333333298E-2"/>
          <c:w val="0.74428866034602814"/>
          <c:h val="0.75574285357187498"/>
        </c:manualLayout>
      </c:layout>
      <c:lineChart>
        <c:grouping val="standard"/>
        <c:varyColors val="0"/>
        <c:ser>
          <c:idx val="0"/>
          <c:order val="0"/>
          <c:tx>
            <c:strRef>
              <c:f>Sheet1!$B$1</c:f>
              <c:strCache>
                <c:ptCount val="1"/>
                <c:pt idx="0">
                  <c:v>Less device use</c:v>
                </c:pt>
              </c:strCache>
            </c:strRef>
          </c:tx>
          <c:spPr>
            <a:ln>
              <a:solidFill>
                <a:srgbClr val="4EF9FF"/>
              </a:solidFill>
            </a:ln>
            <a:effectLst>
              <a:outerShdw blurRad="50800" dist="38100" dir="2700000" algn="tl" rotWithShape="0">
                <a:srgbClr val="000000">
                  <a:alpha val="43000"/>
                </a:srgbClr>
              </a:outerShdw>
            </a:effectLst>
          </c:spPr>
          <c:marker>
            <c:symbol val="none"/>
          </c:marker>
          <c:cat>
            <c:numRef>
              <c:f>Sheet1!$A$13:$A$23</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Sheet1!$B$13:$B$23</c:f>
              <c:numCache>
                <c:formatCode>General</c:formatCode>
                <c:ptCount val="11"/>
                <c:pt idx="0">
                  <c:v>504.03</c:v>
                </c:pt>
                <c:pt idx="10">
                  <c:v>498.6</c:v>
                </c:pt>
              </c:numCache>
            </c:numRef>
          </c:val>
          <c:smooth val="0"/>
          <c:extLst>
            <c:ext xmlns:c16="http://schemas.microsoft.com/office/drawing/2014/chart" uri="{C3380CC4-5D6E-409C-BE32-E72D297353CC}">
              <c16:uniqueId val="{00000000-EE48-2E4E-9FD5-4B8745979237}"/>
            </c:ext>
          </c:extLst>
        </c:ser>
        <c:ser>
          <c:idx val="1"/>
          <c:order val="1"/>
          <c:tx>
            <c:strRef>
              <c:f>Sheet1!$C$1</c:f>
              <c:strCache>
                <c:ptCount val="1"/>
                <c:pt idx="0">
                  <c:v>More device use</c:v>
                </c:pt>
              </c:strCache>
            </c:strRef>
          </c:tx>
          <c:spPr>
            <a:effectLst>
              <a:outerShdw blurRad="50800" dist="38100" dir="2700000" algn="tl" rotWithShape="0">
                <a:srgbClr val="000000">
                  <a:alpha val="43000"/>
                </a:srgbClr>
              </a:outerShdw>
            </a:effectLst>
          </c:spPr>
          <c:marker>
            <c:symbol val="none"/>
          </c:marker>
          <c:cat>
            <c:numRef>
              <c:f>Sheet1!$A$13:$A$23</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Sheet1!$C$13:$C$23</c:f>
              <c:numCache>
                <c:formatCode>General</c:formatCode>
                <c:ptCount val="11"/>
                <c:pt idx="0">
                  <c:v>499.79</c:v>
                </c:pt>
                <c:pt idx="10">
                  <c:v>474.16</c:v>
                </c:pt>
              </c:numCache>
            </c:numRef>
          </c:val>
          <c:smooth val="0"/>
          <c:extLst>
            <c:ext xmlns:c16="http://schemas.microsoft.com/office/drawing/2014/chart" uri="{C3380CC4-5D6E-409C-BE32-E72D297353CC}">
              <c16:uniqueId val="{00000001-EE48-2E4E-9FD5-4B8745979237}"/>
            </c:ext>
          </c:extLst>
        </c:ser>
        <c:dLbls>
          <c:showLegendKey val="0"/>
          <c:showVal val="0"/>
          <c:showCatName val="0"/>
          <c:showSerName val="0"/>
          <c:showPercent val="0"/>
          <c:showBubbleSize val="0"/>
        </c:dLbls>
        <c:smooth val="0"/>
        <c:axId val="1431333808"/>
        <c:axId val="1431336128"/>
      </c:lineChart>
      <c:catAx>
        <c:axId val="1431333808"/>
        <c:scaling>
          <c:orientation val="minMax"/>
        </c:scaling>
        <c:delete val="0"/>
        <c:axPos val="b"/>
        <c:numFmt formatCode="General" sourceLinked="1"/>
        <c:majorTickMark val="out"/>
        <c:minorTickMark val="none"/>
        <c:tickLblPos val="nextTo"/>
        <c:txPr>
          <a:bodyPr rot="-3000000" vert="horz"/>
          <a:lstStyle/>
          <a:p>
            <a:pPr>
              <a:defRPr sz="1600"/>
            </a:pPr>
            <a:endParaRPr lang="en-US"/>
          </a:p>
        </c:txPr>
        <c:crossAx val="1431336128"/>
        <c:crosses val="autoZero"/>
        <c:auto val="1"/>
        <c:lblAlgn val="ctr"/>
        <c:lblOffset val="100"/>
        <c:tickLblSkip val="1"/>
        <c:tickMarkSkip val="1"/>
        <c:noMultiLvlLbl val="0"/>
      </c:catAx>
      <c:valAx>
        <c:axId val="1431336128"/>
        <c:scaling>
          <c:orientation val="minMax"/>
          <c:max val="505"/>
          <c:min val="470"/>
        </c:scaling>
        <c:delete val="0"/>
        <c:axPos val="l"/>
        <c:majorGridlines/>
        <c:title>
          <c:tx>
            <c:rich>
              <a:bodyPr rot="-5400000" vert="horz"/>
              <a:lstStyle/>
              <a:p>
                <a:pPr>
                  <a:defRPr/>
                </a:pPr>
                <a:r>
                  <a:rPr lang="en-US" dirty="0"/>
                  <a:t>%</a:t>
                </a:r>
              </a:p>
            </c:rich>
          </c:tx>
          <c:layout>
            <c:manualLayout>
              <c:xMode val="edge"/>
              <c:yMode val="edge"/>
              <c:x val="2.7027027027027029E-2"/>
              <c:y val="0.42644356955380569"/>
            </c:manualLayout>
          </c:layout>
          <c:overlay val="0"/>
        </c:title>
        <c:numFmt formatCode="General" sourceLinked="1"/>
        <c:majorTickMark val="out"/>
        <c:minorTickMark val="none"/>
        <c:tickLblPos val="nextTo"/>
        <c:crossAx val="1431333808"/>
        <c:crossesAt val="1"/>
        <c:crossBetween val="between"/>
      </c:valAx>
    </c:plotArea>
    <c:legend>
      <c:legendPos val="r"/>
      <c:layout>
        <c:manualLayout>
          <c:xMode val="edge"/>
          <c:yMode val="edge"/>
          <c:x val="0.87406596310877804"/>
          <c:y val="6.6198729419573193E-2"/>
          <c:w val="0.11232866724992711"/>
          <c:h val="0.80881725721784803"/>
        </c:manualLayout>
      </c:layout>
      <c:overlay val="0"/>
    </c:legend>
    <c:plotVisOnly val="1"/>
    <c:dispBlanksAs val="span"/>
    <c:showDLblsOverMax val="0"/>
  </c:chart>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autoTitleDeleted val="0"/>
    <c:plotArea>
      <c:layout>
        <c:manualLayout>
          <c:layoutTarget val="inner"/>
          <c:xMode val="edge"/>
          <c:yMode val="edge"/>
          <c:x val="9.0189811500835104E-2"/>
          <c:y val="4.3671160423128901E-2"/>
          <c:w val="0.71405992384754735"/>
          <c:h val="0.83700011930326901"/>
        </c:manualLayout>
      </c:layout>
      <c:lineChart>
        <c:grouping val="standard"/>
        <c:varyColors val="0"/>
        <c:ser>
          <c:idx val="0"/>
          <c:order val="0"/>
          <c:tx>
            <c:strRef>
              <c:f>Sheet1!$B$1</c:f>
              <c:strCache>
                <c:ptCount val="1"/>
                <c:pt idx="0">
                  <c:v>Can't do anything right</c:v>
                </c:pt>
              </c:strCache>
            </c:strRef>
          </c:tx>
          <c:spPr>
            <a:ln>
              <a:solidFill>
                <a:srgbClr val="4EF9FF"/>
              </a:solidFill>
            </a:ln>
            <a:effectLst>
              <a:outerShdw blurRad="50800" dist="38100" dir="2700000" algn="tl" rotWithShape="0">
                <a:srgbClr val="000000">
                  <a:alpha val="43000"/>
                </a:srgbClr>
              </a:outerShdw>
            </a:effectLst>
          </c:spPr>
          <c:marker>
            <c:symbol val="none"/>
          </c:marker>
          <c:cat>
            <c:numRef>
              <c:f>Sheet1!$A$2:$A$33</c:f>
              <c:numCache>
                <c:formatCode>General</c:formatCode>
                <c:ptCount val="3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numCache>
            </c:numRef>
          </c:cat>
          <c:val>
            <c:numRef>
              <c:f>Sheet1!$B$2:$B$33</c:f>
              <c:numCache>
                <c:formatCode>General</c:formatCode>
                <c:ptCount val="32"/>
                <c:pt idx="0">
                  <c:v>26.49</c:v>
                </c:pt>
                <c:pt idx="1">
                  <c:v>26.13</c:v>
                </c:pt>
                <c:pt idx="2">
                  <c:v>29.89</c:v>
                </c:pt>
                <c:pt idx="3">
                  <c:v>30.46</c:v>
                </c:pt>
                <c:pt idx="4">
                  <c:v>31.33</c:v>
                </c:pt>
                <c:pt idx="5">
                  <c:v>31.84</c:v>
                </c:pt>
                <c:pt idx="6">
                  <c:v>31.02</c:v>
                </c:pt>
                <c:pt idx="7">
                  <c:v>31.1</c:v>
                </c:pt>
                <c:pt idx="8">
                  <c:v>30.52</c:v>
                </c:pt>
                <c:pt idx="9">
                  <c:v>29.81</c:v>
                </c:pt>
                <c:pt idx="10">
                  <c:v>29.94</c:v>
                </c:pt>
                <c:pt idx="11">
                  <c:v>30.59</c:v>
                </c:pt>
                <c:pt idx="12">
                  <c:v>32.03</c:v>
                </c:pt>
                <c:pt idx="13">
                  <c:v>31.81</c:v>
                </c:pt>
                <c:pt idx="14">
                  <c:v>31.83</c:v>
                </c:pt>
                <c:pt idx="15">
                  <c:v>30.4</c:v>
                </c:pt>
                <c:pt idx="16">
                  <c:v>29.45</c:v>
                </c:pt>
                <c:pt idx="17">
                  <c:v>30.1</c:v>
                </c:pt>
                <c:pt idx="18">
                  <c:v>29.84</c:v>
                </c:pt>
                <c:pt idx="19">
                  <c:v>30.37</c:v>
                </c:pt>
                <c:pt idx="20">
                  <c:v>31.1</c:v>
                </c:pt>
                <c:pt idx="21">
                  <c:v>31.49</c:v>
                </c:pt>
                <c:pt idx="22">
                  <c:v>33.799999999999997</c:v>
                </c:pt>
                <c:pt idx="23">
                  <c:v>37.049999999999997</c:v>
                </c:pt>
                <c:pt idx="24">
                  <c:v>36.24</c:v>
                </c:pt>
                <c:pt idx="25">
                  <c:v>36.81</c:v>
                </c:pt>
                <c:pt idx="26">
                  <c:v>39.08</c:v>
                </c:pt>
                <c:pt idx="27">
                  <c:v>40</c:v>
                </c:pt>
                <c:pt idx="28">
                  <c:v>40.799999999999997</c:v>
                </c:pt>
                <c:pt idx="29">
                  <c:v>45.6</c:v>
                </c:pt>
                <c:pt idx="30">
                  <c:v>49.46</c:v>
                </c:pt>
                <c:pt idx="31">
                  <c:v>48.3</c:v>
                </c:pt>
              </c:numCache>
            </c:numRef>
          </c:val>
          <c:smooth val="0"/>
          <c:extLst>
            <c:ext xmlns:c16="http://schemas.microsoft.com/office/drawing/2014/chart" uri="{C3380CC4-5D6E-409C-BE32-E72D297353CC}">
              <c16:uniqueId val="{00000000-E526-714D-BA49-734E1D68C3DB}"/>
            </c:ext>
          </c:extLst>
        </c:ser>
        <c:ser>
          <c:idx val="1"/>
          <c:order val="1"/>
          <c:tx>
            <c:strRef>
              <c:f>Sheet1!$C$1</c:f>
              <c:strCache>
                <c:ptCount val="1"/>
                <c:pt idx="0">
                  <c:v>My life is not useful</c:v>
                </c:pt>
              </c:strCache>
            </c:strRef>
          </c:tx>
          <c:spPr>
            <a:effectLst>
              <a:outerShdw blurRad="50800" dist="38100" dir="2700000" algn="tl" rotWithShape="0">
                <a:srgbClr val="000000">
                  <a:alpha val="43000"/>
                </a:srgbClr>
              </a:outerShdw>
            </a:effectLst>
          </c:spPr>
          <c:marker>
            <c:symbol val="none"/>
          </c:marker>
          <c:cat>
            <c:numRef>
              <c:f>Sheet1!$A$2:$A$33</c:f>
              <c:numCache>
                <c:formatCode>General</c:formatCode>
                <c:ptCount val="3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numCache>
            </c:numRef>
          </c:cat>
          <c:val>
            <c:numRef>
              <c:f>Sheet1!$C$2:$C$33</c:f>
              <c:numCache>
                <c:formatCode>General</c:formatCode>
                <c:ptCount val="32"/>
                <c:pt idx="0">
                  <c:v>26.1</c:v>
                </c:pt>
                <c:pt idx="1">
                  <c:v>27.01</c:v>
                </c:pt>
                <c:pt idx="2">
                  <c:v>27.05</c:v>
                </c:pt>
                <c:pt idx="3">
                  <c:v>27.67</c:v>
                </c:pt>
                <c:pt idx="4">
                  <c:v>26.66</c:v>
                </c:pt>
                <c:pt idx="5">
                  <c:v>26.86</c:v>
                </c:pt>
                <c:pt idx="6">
                  <c:v>25.96</c:v>
                </c:pt>
                <c:pt idx="7">
                  <c:v>26.72</c:v>
                </c:pt>
                <c:pt idx="8">
                  <c:v>24.94</c:v>
                </c:pt>
                <c:pt idx="9">
                  <c:v>25.28</c:v>
                </c:pt>
                <c:pt idx="10">
                  <c:v>25.99</c:v>
                </c:pt>
                <c:pt idx="11">
                  <c:v>26.66</c:v>
                </c:pt>
                <c:pt idx="12">
                  <c:v>27.99</c:v>
                </c:pt>
                <c:pt idx="13">
                  <c:v>27.86</c:v>
                </c:pt>
                <c:pt idx="14">
                  <c:v>26.72</c:v>
                </c:pt>
                <c:pt idx="15">
                  <c:v>25.38</c:v>
                </c:pt>
                <c:pt idx="16">
                  <c:v>25.11</c:v>
                </c:pt>
                <c:pt idx="17">
                  <c:v>25.5</c:v>
                </c:pt>
                <c:pt idx="18">
                  <c:v>26.03</c:v>
                </c:pt>
                <c:pt idx="19">
                  <c:v>26.13</c:v>
                </c:pt>
                <c:pt idx="20">
                  <c:v>26.66</c:v>
                </c:pt>
                <c:pt idx="21">
                  <c:v>26.18</c:v>
                </c:pt>
                <c:pt idx="22">
                  <c:v>28.67</c:v>
                </c:pt>
                <c:pt idx="23">
                  <c:v>31.05</c:v>
                </c:pt>
                <c:pt idx="24">
                  <c:v>31.36</c:v>
                </c:pt>
                <c:pt idx="25">
                  <c:v>31.73</c:v>
                </c:pt>
                <c:pt idx="26">
                  <c:v>34.28</c:v>
                </c:pt>
                <c:pt idx="27">
                  <c:v>36</c:v>
                </c:pt>
                <c:pt idx="28">
                  <c:v>35.5</c:v>
                </c:pt>
                <c:pt idx="29">
                  <c:v>39.770000000000003</c:v>
                </c:pt>
                <c:pt idx="30">
                  <c:v>44.24</c:v>
                </c:pt>
                <c:pt idx="31">
                  <c:v>42.14</c:v>
                </c:pt>
              </c:numCache>
            </c:numRef>
          </c:val>
          <c:smooth val="0"/>
          <c:extLst>
            <c:ext xmlns:c16="http://schemas.microsoft.com/office/drawing/2014/chart" uri="{C3380CC4-5D6E-409C-BE32-E72D297353CC}">
              <c16:uniqueId val="{00000001-E526-714D-BA49-734E1D68C3DB}"/>
            </c:ext>
          </c:extLst>
        </c:ser>
        <c:ser>
          <c:idx val="2"/>
          <c:order val="2"/>
          <c:tx>
            <c:strRef>
              <c:f>Sheet1!$D$1</c:f>
              <c:strCache>
                <c:ptCount val="1"/>
                <c:pt idx="0">
                  <c:v>Do not enjoy life</c:v>
                </c:pt>
              </c:strCache>
            </c:strRef>
          </c:tx>
          <c:spPr>
            <a:ln>
              <a:solidFill>
                <a:srgbClr val="FF69F3"/>
              </a:solidFill>
            </a:ln>
          </c:spPr>
          <c:marker>
            <c:symbol val="none"/>
          </c:marker>
          <c:cat>
            <c:numRef>
              <c:f>Sheet1!$A$2:$A$33</c:f>
              <c:numCache>
                <c:formatCode>General</c:formatCode>
                <c:ptCount val="3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numCache>
            </c:numRef>
          </c:cat>
          <c:val>
            <c:numRef>
              <c:f>Sheet1!$D$2:$D$33</c:f>
              <c:numCache>
                <c:formatCode>General</c:formatCode>
                <c:ptCount val="32"/>
                <c:pt idx="0">
                  <c:v>23.07</c:v>
                </c:pt>
                <c:pt idx="1">
                  <c:v>24.03</c:v>
                </c:pt>
                <c:pt idx="2">
                  <c:v>24.92</c:v>
                </c:pt>
                <c:pt idx="3">
                  <c:v>23.58</c:v>
                </c:pt>
                <c:pt idx="4">
                  <c:v>24.48</c:v>
                </c:pt>
                <c:pt idx="5">
                  <c:v>24.59</c:v>
                </c:pt>
                <c:pt idx="6">
                  <c:v>24.12</c:v>
                </c:pt>
                <c:pt idx="7">
                  <c:v>23.74</c:v>
                </c:pt>
                <c:pt idx="8">
                  <c:v>22.25</c:v>
                </c:pt>
                <c:pt idx="9">
                  <c:v>22.17</c:v>
                </c:pt>
                <c:pt idx="10">
                  <c:v>23.09</c:v>
                </c:pt>
                <c:pt idx="11">
                  <c:v>22.73</c:v>
                </c:pt>
                <c:pt idx="12">
                  <c:v>24.14</c:v>
                </c:pt>
                <c:pt idx="13">
                  <c:v>24.71</c:v>
                </c:pt>
                <c:pt idx="14">
                  <c:v>22.96</c:v>
                </c:pt>
                <c:pt idx="15">
                  <c:v>22.11</c:v>
                </c:pt>
                <c:pt idx="16">
                  <c:v>21.12</c:v>
                </c:pt>
                <c:pt idx="17">
                  <c:v>21.78</c:v>
                </c:pt>
                <c:pt idx="18">
                  <c:v>22.55</c:v>
                </c:pt>
                <c:pt idx="19">
                  <c:v>23.04</c:v>
                </c:pt>
                <c:pt idx="20">
                  <c:v>23.62</c:v>
                </c:pt>
                <c:pt idx="21">
                  <c:v>22.82</c:v>
                </c:pt>
                <c:pt idx="22">
                  <c:v>25.8</c:v>
                </c:pt>
                <c:pt idx="23">
                  <c:v>28.41</c:v>
                </c:pt>
                <c:pt idx="24">
                  <c:v>29.14</c:v>
                </c:pt>
                <c:pt idx="25">
                  <c:v>29.72</c:v>
                </c:pt>
                <c:pt idx="26">
                  <c:v>32.99</c:v>
                </c:pt>
                <c:pt idx="27">
                  <c:v>34.1</c:v>
                </c:pt>
                <c:pt idx="28">
                  <c:v>37</c:v>
                </c:pt>
                <c:pt idx="29">
                  <c:v>43.8</c:v>
                </c:pt>
                <c:pt idx="30">
                  <c:v>48.9</c:v>
                </c:pt>
                <c:pt idx="31">
                  <c:v>47.95</c:v>
                </c:pt>
              </c:numCache>
            </c:numRef>
          </c:val>
          <c:smooth val="0"/>
          <c:extLst>
            <c:ext xmlns:c16="http://schemas.microsoft.com/office/drawing/2014/chart" uri="{C3380CC4-5D6E-409C-BE32-E72D297353CC}">
              <c16:uniqueId val="{00000002-E526-714D-BA49-734E1D68C3DB}"/>
            </c:ext>
          </c:extLst>
        </c:ser>
        <c:dLbls>
          <c:showLegendKey val="0"/>
          <c:showVal val="0"/>
          <c:showCatName val="0"/>
          <c:showSerName val="0"/>
          <c:showPercent val="0"/>
          <c:showBubbleSize val="0"/>
        </c:dLbls>
        <c:smooth val="0"/>
        <c:axId val="1432236240"/>
        <c:axId val="1432234208"/>
      </c:lineChart>
      <c:catAx>
        <c:axId val="1432236240"/>
        <c:scaling>
          <c:orientation val="minMax"/>
        </c:scaling>
        <c:delete val="0"/>
        <c:axPos val="b"/>
        <c:numFmt formatCode="General" sourceLinked="1"/>
        <c:majorTickMark val="out"/>
        <c:minorTickMark val="none"/>
        <c:tickLblPos val="nextTo"/>
        <c:txPr>
          <a:bodyPr rot="-2700000" vert="horz"/>
          <a:lstStyle/>
          <a:p>
            <a:pPr>
              <a:defRPr sz="1400"/>
            </a:pPr>
            <a:endParaRPr lang="en-US"/>
          </a:p>
        </c:txPr>
        <c:crossAx val="1432234208"/>
        <c:crosses val="autoZero"/>
        <c:auto val="1"/>
        <c:lblAlgn val="ctr"/>
        <c:lblOffset val="100"/>
        <c:tickLblSkip val="2"/>
        <c:tickMarkSkip val="1"/>
        <c:noMultiLvlLbl val="0"/>
      </c:catAx>
      <c:valAx>
        <c:axId val="1432234208"/>
        <c:scaling>
          <c:orientation val="minMax"/>
          <c:max val="50"/>
          <c:min val="20"/>
        </c:scaling>
        <c:delete val="0"/>
        <c:axPos val="l"/>
        <c:majorGridlines/>
        <c:title>
          <c:tx>
            <c:rich>
              <a:bodyPr/>
              <a:lstStyle/>
              <a:p>
                <a:pPr>
                  <a:defRPr/>
                </a:pPr>
                <a:r>
                  <a:rPr lang="en-US" dirty="0"/>
                  <a:t>%</a:t>
                </a:r>
              </a:p>
            </c:rich>
          </c:tx>
          <c:overlay val="0"/>
        </c:title>
        <c:numFmt formatCode="General" sourceLinked="1"/>
        <c:majorTickMark val="out"/>
        <c:minorTickMark val="none"/>
        <c:tickLblPos val="nextTo"/>
        <c:crossAx val="1432236240"/>
        <c:crossesAt val="1"/>
        <c:crossBetween val="between"/>
      </c:valAx>
    </c:plotArea>
    <c:legend>
      <c:legendPos val="r"/>
      <c:layout>
        <c:manualLayout>
          <c:xMode val="edge"/>
          <c:yMode val="edge"/>
          <c:x val="0.82412258326864074"/>
          <c:y val="6.6198729419573193E-2"/>
          <c:w val="0.17587741673135926"/>
          <c:h val="0.76698659826612603"/>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autoTitleDeleted val="0"/>
    <c:plotArea>
      <c:layout>
        <c:manualLayout>
          <c:layoutTarget val="inner"/>
          <c:xMode val="edge"/>
          <c:yMode val="edge"/>
          <c:x val="9.0189811500835118E-2"/>
          <c:y val="4.1145833333333298E-2"/>
          <c:w val="0.68275387735623971"/>
          <c:h val="0.827338240328654"/>
        </c:manualLayout>
      </c:layout>
      <c:lineChart>
        <c:grouping val="standard"/>
        <c:varyColors val="0"/>
        <c:ser>
          <c:idx val="0"/>
          <c:order val="0"/>
          <c:tx>
            <c:strRef>
              <c:f>Sheet1!$B$1</c:f>
              <c:strCache>
                <c:ptCount val="1"/>
                <c:pt idx="0">
                  <c:v>12 to 17</c:v>
                </c:pt>
              </c:strCache>
            </c:strRef>
          </c:tx>
          <c:spPr>
            <a:ln>
              <a:solidFill>
                <a:srgbClr val="4EF9FF"/>
              </a:solidFill>
            </a:ln>
            <a:effectLst>
              <a:outerShdw blurRad="50800" dist="38100" dir="2700000" algn="tl" rotWithShape="0">
                <a:srgbClr val="000000">
                  <a:alpha val="43000"/>
                </a:srgbClr>
              </a:outerShdw>
            </a:effectLst>
          </c:spPr>
          <c:marker>
            <c:symbol val="none"/>
          </c:marker>
          <c:cat>
            <c:numRef>
              <c:f>Sheet1!$A$2:$A$18</c:f>
              <c:numCache>
                <c:formatCode>General</c:formatCod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numCache>
            </c:numRef>
          </c:cat>
          <c:val>
            <c:numRef>
              <c:f>Sheet1!$B$2:$B$18</c:f>
              <c:numCache>
                <c:formatCode>General</c:formatCode>
                <c:ptCount val="17"/>
                <c:pt idx="0">
                  <c:v>7.97</c:v>
                </c:pt>
                <c:pt idx="1">
                  <c:v>8.2200000000000006</c:v>
                </c:pt>
                <c:pt idx="2">
                  <c:v>8.44</c:v>
                </c:pt>
                <c:pt idx="3">
                  <c:v>8.11</c:v>
                </c:pt>
                <c:pt idx="4">
                  <c:v>8.06</c:v>
                </c:pt>
                <c:pt idx="5">
                  <c:v>8.32</c:v>
                </c:pt>
                <c:pt idx="6">
                  <c:v>9.27</c:v>
                </c:pt>
                <c:pt idx="7">
                  <c:v>10.59</c:v>
                </c:pt>
                <c:pt idx="8">
                  <c:v>11.31</c:v>
                </c:pt>
                <c:pt idx="9">
                  <c:v>12.66</c:v>
                </c:pt>
                <c:pt idx="10">
                  <c:v>12.89</c:v>
                </c:pt>
                <c:pt idx="11">
                  <c:v>13.19</c:v>
                </c:pt>
                <c:pt idx="12">
                  <c:v>14.51</c:v>
                </c:pt>
                <c:pt idx="13">
                  <c:v>15.84</c:v>
                </c:pt>
                <c:pt idx="14">
                  <c:v>16.899999999999999</c:v>
                </c:pt>
                <c:pt idx="15">
                  <c:v>19.86</c:v>
                </c:pt>
                <c:pt idx="16">
                  <c:v>19.32</c:v>
                </c:pt>
              </c:numCache>
            </c:numRef>
          </c:val>
          <c:smooth val="0"/>
          <c:extLst>
            <c:ext xmlns:c16="http://schemas.microsoft.com/office/drawing/2014/chart" uri="{C3380CC4-5D6E-409C-BE32-E72D297353CC}">
              <c16:uniqueId val="{00000000-2965-0841-AED6-8305486D61FC}"/>
            </c:ext>
          </c:extLst>
        </c:ser>
        <c:ser>
          <c:idx val="1"/>
          <c:order val="1"/>
          <c:tx>
            <c:strRef>
              <c:f>Sheet1!$C$1</c:f>
              <c:strCache>
                <c:ptCount val="1"/>
                <c:pt idx="0">
                  <c:v>18 to 25</c:v>
                </c:pt>
              </c:strCache>
            </c:strRef>
          </c:tx>
          <c:spPr>
            <a:effectLst>
              <a:outerShdw blurRad="50800" dist="38100" dir="2700000" algn="tl" rotWithShape="0">
                <a:srgbClr val="000000">
                  <a:alpha val="43000"/>
                </a:srgbClr>
              </a:outerShdw>
            </a:effectLst>
          </c:spPr>
          <c:marker>
            <c:symbol val="none"/>
          </c:marker>
          <c:cat>
            <c:numRef>
              <c:f>Sheet1!$A$2:$A$18</c:f>
              <c:numCache>
                <c:formatCode>General</c:formatCod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numCache>
            </c:numRef>
          </c:cat>
          <c:val>
            <c:numRef>
              <c:f>Sheet1!$C$2:$C$18</c:f>
              <c:numCache>
                <c:formatCode>General</c:formatCode>
                <c:ptCount val="17"/>
                <c:pt idx="0">
                  <c:v>7.97</c:v>
                </c:pt>
                <c:pt idx="1">
                  <c:v>8.1199999999999992</c:v>
                </c:pt>
                <c:pt idx="2">
                  <c:v>8.85</c:v>
                </c:pt>
                <c:pt idx="3">
                  <c:v>8.06</c:v>
                </c:pt>
                <c:pt idx="4">
                  <c:v>8.42</c:v>
                </c:pt>
                <c:pt idx="5">
                  <c:v>8.24</c:v>
                </c:pt>
                <c:pt idx="6">
                  <c:v>9</c:v>
                </c:pt>
                <c:pt idx="7">
                  <c:v>8.93</c:v>
                </c:pt>
                <c:pt idx="8">
                  <c:v>9.56</c:v>
                </c:pt>
                <c:pt idx="9">
                  <c:v>10.28</c:v>
                </c:pt>
                <c:pt idx="10">
                  <c:v>10.9</c:v>
                </c:pt>
                <c:pt idx="11">
                  <c:v>13.15</c:v>
                </c:pt>
                <c:pt idx="12">
                  <c:v>13.43</c:v>
                </c:pt>
                <c:pt idx="13">
                  <c:v>15.46</c:v>
                </c:pt>
                <c:pt idx="14">
                  <c:v>17.18</c:v>
                </c:pt>
                <c:pt idx="15">
                  <c:v>18.37</c:v>
                </c:pt>
                <c:pt idx="16">
                  <c:v>20</c:v>
                </c:pt>
              </c:numCache>
            </c:numRef>
          </c:val>
          <c:smooth val="0"/>
          <c:extLst>
            <c:ext xmlns:c16="http://schemas.microsoft.com/office/drawing/2014/chart" uri="{C3380CC4-5D6E-409C-BE32-E72D297353CC}">
              <c16:uniqueId val="{00000001-2965-0841-AED6-8305486D61FC}"/>
            </c:ext>
          </c:extLst>
        </c:ser>
        <c:dLbls>
          <c:showLegendKey val="0"/>
          <c:showVal val="0"/>
          <c:showCatName val="0"/>
          <c:showSerName val="0"/>
          <c:showPercent val="0"/>
          <c:showBubbleSize val="0"/>
        </c:dLbls>
        <c:smooth val="0"/>
        <c:axId val="2038750400"/>
        <c:axId val="1972281248"/>
      </c:lineChart>
      <c:catAx>
        <c:axId val="2038750400"/>
        <c:scaling>
          <c:orientation val="minMax"/>
        </c:scaling>
        <c:delete val="0"/>
        <c:axPos val="b"/>
        <c:numFmt formatCode="General" sourceLinked="1"/>
        <c:majorTickMark val="out"/>
        <c:minorTickMark val="none"/>
        <c:tickLblPos val="nextTo"/>
        <c:txPr>
          <a:bodyPr rot="-2700000"/>
          <a:lstStyle/>
          <a:p>
            <a:pPr>
              <a:defRPr sz="1400"/>
            </a:pPr>
            <a:endParaRPr lang="en-US"/>
          </a:p>
        </c:txPr>
        <c:crossAx val="1972281248"/>
        <c:crosses val="autoZero"/>
        <c:auto val="1"/>
        <c:lblAlgn val="ctr"/>
        <c:lblOffset val="100"/>
        <c:noMultiLvlLbl val="0"/>
      </c:catAx>
      <c:valAx>
        <c:axId val="1972281248"/>
        <c:scaling>
          <c:orientation val="minMax"/>
          <c:max val="20.5"/>
          <c:min val="6"/>
        </c:scaling>
        <c:delete val="0"/>
        <c:axPos val="l"/>
        <c:majorGridlines/>
        <c:title>
          <c:tx>
            <c:rich>
              <a:bodyPr/>
              <a:lstStyle/>
              <a:p>
                <a:pPr>
                  <a:defRPr/>
                </a:pPr>
                <a:r>
                  <a:rPr lang="en-US" dirty="0"/>
                  <a:t>%</a:t>
                </a:r>
              </a:p>
            </c:rich>
          </c:tx>
          <c:overlay val="0"/>
        </c:title>
        <c:numFmt formatCode="General" sourceLinked="1"/>
        <c:majorTickMark val="out"/>
        <c:minorTickMark val="none"/>
        <c:tickLblPos val="nextTo"/>
        <c:crossAx val="2038750400"/>
        <c:crosses val="autoZero"/>
        <c:crossBetween val="between"/>
        <c:majorUnit val="2"/>
      </c:valAx>
    </c:plotArea>
    <c:legend>
      <c:legendPos val="r"/>
      <c:layout>
        <c:manualLayout>
          <c:xMode val="edge"/>
          <c:yMode val="edge"/>
          <c:x val="0.79641903457719954"/>
          <c:y val="4.3031703221581431E-2"/>
          <c:w val="0.18756012884753001"/>
          <c:h val="0.80881725721784803"/>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autoTitleDeleted val="0"/>
    <c:plotArea>
      <c:layout>
        <c:manualLayout>
          <c:layoutTarget val="inner"/>
          <c:xMode val="edge"/>
          <c:yMode val="edge"/>
          <c:x val="0.108371629682653"/>
          <c:y val="4.1145833333333298E-2"/>
          <c:w val="0.71002660462896705"/>
          <c:h val="0.827338240328654"/>
        </c:manualLayout>
      </c:layout>
      <c:lineChart>
        <c:grouping val="standard"/>
        <c:varyColors val="0"/>
        <c:ser>
          <c:idx val="0"/>
          <c:order val="0"/>
          <c:tx>
            <c:strRef>
              <c:f>Sheet1!$B$1</c:f>
              <c:strCache>
                <c:ptCount val="1"/>
                <c:pt idx="0">
                  <c:v>15- to 19-year-olds</c:v>
                </c:pt>
              </c:strCache>
            </c:strRef>
          </c:tx>
          <c:spPr>
            <a:ln>
              <a:solidFill>
                <a:srgbClr val="4EF9FF"/>
              </a:solidFill>
            </a:ln>
            <a:effectLst>
              <a:outerShdw blurRad="50800" dist="38100" dir="2700000" algn="tl" rotWithShape="0">
                <a:srgbClr val="000000">
                  <a:alpha val="43000"/>
                </a:srgbClr>
              </a:outerShdw>
            </a:effectLst>
          </c:spPr>
          <c:marker>
            <c:symbol val="none"/>
          </c:marker>
          <c:cat>
            <c:numRef>
              <c:f>Sheet1!$A$2:$A$24</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Sheet1!$B$2:$B$24</c:f>
              <c:numCache>
                <c:formatCode>General</c:formatCode>
                <c:ptCount val="23"/>
                <c:pt idx="0">
                  <c:v>389.26</c:v>
                </c:pt>
                <c:pt idx="1">
                  <c:v>351.54</c:v>
                </c:pt>
                <c:pt idx="2">
                  <c:v>443.36</c:v>
                </c:pt>
                <c:pt idx="3">
                  <c:v>509.81</c:v>
                </c:pt>
                <c:pt idx="4">
                  <c:v>436.9</c:v>
                </c:pt>
                <c:pt idx="5">
                  <c:v>434.32</c:v>
                </c:pt>
                <c:pt idx="6">
                  <c:v>424.67</c:v>
                </c:pt>
                <c:pt idx="7">
                  <c:v>405.24</c:v>
                </c:pt>
                <c:pt idx="8">
                  <c:v>387.23</c:v>
                </c:pt>
                <c:pt idx="9">
                  <c:v>454.85</c:v>
                </c:pt>
                <c:pt idx="10">
                  <c:v>527.36</c:v>
                </c:pt>
                <c:pt idx="11">
                  <c:v>544.91</c:v>
                </c:pt>
                <c:pt idx="12">
                  <c:v>566.24</c:v>
                </c:pt>
                <c:pt idx="13">
                  <c:v>584.33000000000004</c:v>
                </c:pt>
                <c:pt idx="14">
                  <c:v>632.92999999999995</c:v>
                </c:pt>
                <c:pt idx="15">
                  <c:v>690.31</c:v>
                </c:pt>
                <c:pt idx="16">
                  <c:v>659.39</c:v>
                </c:pt>
                <c:pt idx="17">
                  <c:v>686.24</c:v>
                </c:pt>
                <c:pt idx="18">
                  <c:v>689.7</c:v>
                </c:pt>
                <c:pt idx="19">
                  <c:v>657.84</c:v>
                </c:pt>
                <c:pt idx="20">
                  <c:v>787.67</c:v>
                </c:pt>
                <c:pt idx="22">
                  <c:v>686.26</c:v>
                </c:pt>
              </c:numCache>
            </c:numRef>
          </c:val>
          <c:smooth val="0"/>
          <c:extLst>
            <c:ext xmlns:c16="http://schemas.microsoft.com/office/drawing/2014/chart" uri="{C3380CC4-5D6E-409C-BE32-E72D297353CC}">
              <c16:uniqueId val="{00000000-A4E7-9D4E-8692-60616F1BE266}"/>
            </c:ext>
          </c:extLst>
        </c:ser>
        <c:ser>
          <c:idx val="1"/>
          <c:order val="1"/>
          <c:tx>
            <c:strRef>
              <c:f>Sheet1!$C$1</c:f>
              <c:strCache>
                <c:ptCount val="1"/>
                <c:pt idx="0">
                  <c:v>10- to 14-year-olds</c:v>
                </c:pt>
              </c:strCache>
            </c:strRef>
          </c:tx>
          <c:spPr>
            <a:effectLst>
              <a:outerShdw blurRad="50800" dist="38100" dir="2700000" algn="tl" rotWithShape="0">
                <a:srgbClr val="000000">
                  <a:alpha val="43000"/>
                </a:srgbClr>
              </a:outerShdw>
            </a:effectLst>
          </c:spPr>
          <c:marker>
            <c:symbol val="none"/>
          </c:marker>
          <c:cat>
            <c:numRef>
              <c:f>Sheet1!$A$2:$A$24</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Sheet1!$C$2:$C$24</c:f>
              <c:numCache>
                <c:formatCode>General</c:formatCode>
                <c:ptCount val="23"/>
                <c:pt idx="0">
                  <c:v>119.42</c:v>
                </c:pt>
                <c:pt idx="1">
                  <c:v>123.53</c:v>
                </c:pt>
                <c:pt idx="2">
                  <c:v>149.52000000000001</c:v>
                </c:pt>
                <c:pt idx="3">
                  <c:v>163.88</c:v>
                </c:pt>
                <c:pt idx="4">
                  <c:v>128.9</c:v>
                </c:pt>
                <c:pt idx="5">
                  <c:v>149.85</c:v>
                </c:pt>
                <c:pt idx="6">
                  <c:v>153.53</c:v>
                </c:pt>
                <c:pt idx="7">
                  <c:v>122.35</c:v>
                </c:pt>
                <c:pt idx="8">
                  <c:v>109.82</c:v>
                </c:pt>
                <c:pt idx="9">
                  <c:v>154.47</c:v>
                </c:pt>
                <c:pt idx="10">
                  <c:v>182.23</c:v>
                </c:pt>
                <c:pt idx="11">
                  <c:v>200.77</c:v>
                </c:pt>
                <c:pt idx="12">
                  <c:v>278.55</c:v>
                </c:pt>
                <c:pt idx="13">
                  <c:v>314.92</c:v>
                </c:pt>
                <c:pt idx="14">
                  <c:v>317.86</c:v>
                </c:pt>
                <c:pt idx="15">
                  <c:v>308.10000000000002</c:v>
                </c:pt>
                <c:pt idx="16">
                  <c:v>339.53</c:v>
                </c:pt>
                <c:pt idx="17">
                  <c:v>343.64</c:v>
                </c:pt>
                <c:pt idx="18">
                  <c:v>383.78</c:v>
                </c:pt>
                <c:pt idx="19">
                  <c:v>427.46</c:v>
                </c:pt>
                <c:pt idx="20">
                  <c:v>588.41999999999996</c:v>
                </c:pt>
                <c:pt idx="21">
                  <c:v>626.30999999999995</c:v>
                </c:pt>
                <c:pt idx="22">
                  <c:v>596.03</c:v>
                </c:pt>
              </c:numCache>
            </c:numRef>
          </c:val>
          <c:smooth val="0"/>
          <c:extLst>
            <c:ext xmlns:c16="http://schemas.microsoft.com/office/drawing/2014/chart" uri="{C3380CC4-5D6E-409C-BE32-E72D297353CC}">
              <c16:uniqueId val="{00000001-A4E7-9D4E-8692-60616F1BE266}"/>
            </c:ext>
          </c:extLst>
        </c:ser>
        <c:dLbls>
          <c:showLegendKey val="0"/>
          <c:showVal val="0"/>
          <c:showCatName val="0"/>
          <c:showSerName val="0"/>
          <c:showPercent val="0"/>
          <c:showBubbleSize val="0"/>
        </c:dLbls>
        <c:smooth val="0"/>
        <c:axId val="1972352080"/>
        <c:axId val="1972323552"/>
      </c:lineChart>
      <c:catAx>
        <c:axId val="1972352080"/>
        <c:scaling>
          <c:orientation val="minMax"/>
        </c:scaling>
        <c:delete val="0"/>
        <c:axPos val="b"/>
        <c:numFmt formatCode="General" sourceLinked="1"/>
        <c:majorTickMark val="out"/>
        <c:minorTickMark val="none"/>
        <c:tickLblPos val="nextTo"/>
        <c:txPr>
          <a:bodyPr rot="-4500000"/>
          <a:lstStyle/>
          <a:p>
            <a:pPr>
              <a:defRPr sz="1400"/>
            </a:pPr>
            <a:endParaRPr lang="en-US"/>
          </a:p>
        </c:txPr>
        <c:crossAx val="1972323552"/>
        <c:crosses val="autoZero"/>
        <c:auto val="1"/>
        <c:lblAlgn val="ctr"/>
        <c:lblOffset val="100"/>
        <c:noMultiLvlLbl val="0"/>
      </c:catAx>
      <c:valAx>
        <c:axId val="1972323552"/>
        <c:scaling>
          <c:orientation val="minMax"/>
          <c:max val="830"/>
          <c:min val="100"/>
        </c:scaling>
        <c:delete val="0"/>
        <c:axPos val="l"/>
        <c:majorGridlines/>
        <c:title>
          <c:tx>
            <c:rich>
              <a:bodyPr/>
              <a:lstStyle/>
              <a:p>
                <a:pPr>
                  <a:defRPr/>
                </a:pPr>
                <a:r>
                  <a:rPr lang="en-US" dirty="0"/>
                  <a:t>rate</a:t>
                </a:r>
                <a:r>
                  <a:rPr lang="en-US" baseline="0" dirty="0"/>
                  <a:t> per 100,000</a:t>
                </a:r>
                <a:endParaRPr lang="en-US" dirty="0"/>
              </a:p>
            </c:rich>
          </c:tx>
          <c:layout>
            <c:manualLayout>
              <c:xMode val="edge"/>
              <c:yMode val="edge"/>
              <c:x val="6.3359580052493435E-3"/>
              <c:y val="0.29025414675340172"/>
            </c:manualLayout>
          </c:layout>
          <c:overlay val="0"/>
        </c:title>
        <c:numFmt formatCode="General" sourceLinked="1"/>
        <c:majorTickMark val="out"/>
        <c:minorTickMark val="none"/>
        <c:tickLblPos val="nextTo"/>
        <c:crossAx val="1972352080"/>
        <c:crosses val="autoZero"/>
        <c:crossBetween val="between"/>
        <c:majorUnit val="100"/>
      </c:valAx>
    </c:plotArea>
    <c:legend>
      <c:legendPos val="r"/>
      <c:layout>
        <c:manualLayout>
          <c:xMode val="edge"/>
          <c:yMode val="edge"/>
          <c:x val="0.82610725363875004"/>
          <c:y val="6.6198729419573193E-2"/>
          <c:w val="0.16028740157480301"/>
          <c:h val="0.80881725721784803"/>
        </c:manualLayout>
      </c:layout>
      <c:overlay val="0"/>
    </c:legend>
    <c:plotVisOnly val="1"/>
    <c:dispBlanksAs val="span"/>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autoTitleDeleted val="0"/>
    <c:plotArea>
      <c:layout>
        <c:manualLayout>
          <c:layoutTarget val="inner"/>
          <c:xMode val="edge"/>
          <c:yMode val="edge"/>
          <c:x val="9.0189811500835104E-2"/>
          <c:y val="4.1145833333333298E-2"/>
          <c:w val="0.74874940548538826"/>
          <c:h val="0.827338240328654"/>
        </c:manualLayout>
      </c:layout>
      <c:lineChart>
        <c:grouping val="standard"/>
        <c:varyColors val="0"/>
        <c:ser>
          <c:idx val="0"/>
          <c:order val="0"/>
          <c:tx>
            <c:strRef>
              <c:f>Sheet1!$B$1</c:f>
              <c:strCache>
                <c:ptCount val="1"/>
                <c:pt idx="0">
                  <c:v>15-19 year olds</c:v>
                </c:pt>
              </c:strCache>
            </c:strRef>
          </c:tx>
          <c:spPr>
            <a:ln>
              <a:solidFill>
                <a:srgbClr val="4EF9FF"/>
              </a:solidFill>
            </a:ln>
            <a:effectLst>
              <a:outerShdw blurRad="50800" dist="38100" dir="2700000" algn="tl" rotWithShape="0">
                <a:srgbClr val="000000">
                  <a:alpha val="43000"/>
                </a:srgbClr>
              </a:outerShdw>
            </a:effectLst>
          </c:spPr>
          <c:marker>
            <c:symbol val="none"/>
          </c:marker>
          <c:cat>
            <c:numRef>
              <c:f>Sheet1!$A$10:$A$26</c:f>
              <c:numCache>
                <c:formatCode>General</c:formatCod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numCache>
            </c:numRef>
          </c:cat>
          <c:val>
            <c:numRef>
              <c:f>Sheet1!$B$10:$B$26</c:f>
              <c:numCache>
                <c:formatCode>General</c:formatCode>
                <c:ptCount val="17"/>
                <c:pt idx="0">
                  <c:v>6.71</c:v>
                </c:pt>
                <c:pt idx="1">
                  <c:v>7.22</c:v>
                </c:pt>
                <c:pt idx="2">
                  <c:v>7.52</c:v>
                </c:pt>
                <c:pt idx="3">
                  <c:v>7.52</c:v>
                </c:pt>
                <c:pt idx="4">
                  <c:v>8.32</c:v>
                </c:pt>
                <c:pt idx="5">
                  <c:v>8.34</c:v>
                </c:pt>
                <c:pt idx="6">
                  <c:v>8.25</c:v>
                </c:pt>
                <c:pt idx="7">
                  <c:v>8.73</c:v>
                </c:pt>
                <c:pt idx="8">
                  <c:v>9.7799999999999994</c:v>
                </c:pt>
                <c:pt idx="9">
                  <c:v>10.02</c:v>
                </c:pt>
                <c:pt idx="10">
                  <c:v>11.81</c:v>
                </c:pt>
                <c:pt idx="11">
                  <c:v>11.41</c:v>
                </c:pt>
                <c:pt idx="12">
                  <c:v>10.5</c:v>
                </c:pt>
                <c:pt idx="13">
                  <c:v>10.29</c:v>
                </c:pt>
                <c:pt idx="14">
                  <c:v>10.86</c:v>
                </c:pt>
                <c:pt idx="15">
                  <c:v>9.91</c:v>
                </c:pt>
                <c:pt idx="16">
                  <c:v>9.77</c:v>
                </c:pt>
              </c:numCache>
            </c:numRef>
          </c:val>
          <c:smooth val="0"/>
          <c:extLst>
            <c:ext xmlns:c16="http://schemas.microsoft.com/office/drawing/2014/chart" uri="{C3380CC4-5D6E-409C-BE32-E72D297353CC}">
              <c16:uniqueId val="{00000000-4E11-1E4B-888A-B684063BF991}"/>
            </c:ext>
          </c:extLst>
        </c:ser>
        <c:ser>
          <c:idx val="1"/>
          <c:order val="1"/>
          <c:tx>
            <c:strRef>
              <c:f>Sheet1!$C$1</c:f>
              <c:strCache>
                <c:ptCount val="1"/>
                <c:pt idx="0">
                  <c:v>12-14 year-olds</c:v>
                </c:pt>
              </c:strCache>
            </c:strRef>
          </c:tx>
          <c:spPr>
            <a:effectLst>
              <a:outerShdw blurRad="50800" dist="38100" dir="2700000" algn="tl" rotWithShape="0">
                <a:srgbClr val="000000">
                  <a:alpha val="43000"/>
                </a:srgbClr>
              </a:outerShdw>
            </a:effectLst>
          </c:spPr>
          <c:marker>
            <c:symbol val="none"/>
          </c:marker>
          <c:cat>
            <c:numRef>
              <c:f>Sheet1!$A$10:$A$26</c:f>
              <c:numCache>
                <c:formatCode>General</c:formatCod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numCache>
            </c:numRef>
          </c:cat>
          <c:val>
            <c:numRef>
              <c:f>Sheet1!$C$10:$C$26</c:f>
              <c:numCache>
                <c:formatCode>General</c:formatCode>
                <c:ptCount val="17"/>
                <c:pt idx="0">
                  <c:v>1.19</c:v>
                </c:pt>
                <c:pt idx="1">
                  <c:v>1.58</c:v>
                </c:pt>
                <c:pt idx="2">
                  <c:v>1.85</c:v>
                </c:pt>
                <c:pt idx="3">
                  <c:v>1.94</c:v>
                </c:pt>
                <c:pt idx="4">
                  <c:v>2.0499999999999998</c:v>
                </c:pt>
                <c:pt idx="5">
                  <c:v>2.25</c:v>
                </c:pt>
                <c:pt idx="6">
                  <c:v>2.85</c:v>
                </c:pt>
                <c:pt idx="7">
                  <c:v>3.04</c:v>
                </c:pt>
                <c:pt idx="8">
                  <c:v>2.97</c:v>
                </c:pt>
                <c:pt idx="9">
                  <c:v>3.16</c:v>
                </c:pt>
                <c:pt idx="10">
                  <c:v>3.73</c:v>
                </c:pt>
                <c:pt idx="11">
                  <c:v>4.17</c:v>
                </c:pt>
                <c:pt idx="12">
                  <c:v>3.82</c:v>
                </c:pt>
                <c:pt idx="13">
                  <c:v>3.89</c:v>
                </c:pt>
                <c:pt idx="14">
                  <c:v>4.0199999999999996</c:v>
                </c:pt>
                <c:pt idx="15">
                  <c:v>3.54</c:v>
                </c:pt>
                <c:pt idx="16">
                  <c:v>3.46</c:v>
                </c:pt>
              </c:numCache>
            </c:numRef>
          </c:val>
          <c:smooth val="0"/>
          <c:extLst>
            <c:ext xmlns:c16="http://schemas.microsoft.com/office/drawing/2014/chart" uri="{C3380CC4-5D6E-409C-BE32-E72D297353CC}">
              <c16:uniqueId val="{00000001-4E11-1E4B-888A-B684063BF991}"/>
            </c:ext>
          </c:extLst>
        </c:ser>
        <c:dLbls>
          <c:showLegendKey val="0"/>
          <c:showVal val="0"/>
          <c:showCatName val="0"/>
          <c:showSerName val="0"/>
          <c:showPercent val="0"/>
          <c:showBubbleSize val="0"/>
        </c:dLbls>
        <c:smooth val="0"/>
        <c:axId val="1972266896"/>
        <c:axId val="1972268944"/>
      </c:lineChart>
      <c:catAx>
        <c:axId val="1972266896"/>
        <c:scaling>
          <c:orientation val="minMax"/>
        </c:scaling>
        <c:delete val="0"/>
        <c:axPos val="b"/>
        <c:numFmt formatCode="General" sourceLinked="1"/>
        <c:majorTickMark val="out"/>
        <c:minorTickMark val="none"/>
        <c:tickLblPos val="nextTo"/>
        <c:txPr>
          <a:bodyPr rot="-2700000"/>
          <a:lstStyle/>
          <a:p>
            <a:pPr>
              <a:defRPr sz="1600"/>
            </a:pPr>
            <a:endParaRPr lang="en-US"/>
          </a:p>
        </c:txPr>
        <c:crossAx val="1972268944"/>
        <c:crosses val="autoZero"/>
        <c:auto val="1"/>
        <c:lblAlgn val="ctr"/>
        <c:lblOffset val="100"/>
        <c:noMultiLvlLbl val="0"/>
      </c:catAx>
      <c:valAx>
        <c:axId val="1972268944"/>
        <c:scaling>
          <c:orientation val="minMax"/>
          <c:max val="12"/>
          <c:min val="0"/>
        </c:scaling>
        <c:delete val="0"/>
        <c:axPos val="l"/>
        <c:majorGridlines/>
        <c:title>
          <c:tx>
            <c:rich>
              <a:bodyPr/>
              <a:lstStyle/>
              <a:p>
                <a:pPr>
                  <a:defRPr/>
                </a:pPr>
                <a:r>
                  <a:rPr lang="en-US"/>
                  <a:t>Out of 100,000</a:t>
                </a:r>
              </a:p>
            </c:rich>
          </c:tx>
          <c:overlay val="0"/>
        </c:title>
        <c:numFmt formatCode="General" sourceLinked="1"/>
        <c:majorTickMark val="out"/>
        <c:minorTickMark val="none"/>
        <c:tickLblPos val="nextTo"/>
        <c:crossAx val="1972266896"/>
        <c:crosses val="autoZero"/>
        <c:crossBetween val="between"/>
        <c:majorUnit val="2"/>
      </c:valAx>
    </c:plotArea>
    <c:legend>
      <c:legendPos val="r"/>
      <c:layout>
        <c:manualLayout>
          <c:xMode val="edge"/>
          <c:yMode val="edge"/>
          <c:x val="0.85158070425760535"/>
          <c:y val="6.6198782443861195E-2"/>
          <c:w val="0.13610597333051488"/>
          <c:h val="0.80881725721784803"/>
        </c:manualLayout>
      </c:layout>
      <c:overlay val="0"/>
    </c:legend>
    <c:plotVisOnly val="1"/>
    <c:dispBlanksAs val="span"/>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autoTitleDeleted val="0"/>
    <c:plotArea>
      <c:layout>
        <c:manualLayout>
          <c:layoutTarget val="inner"/>
          <c:xMode val="edge"/>
          <c:yMode val="edge"/>
          <c:x val="0.1155049590040183"/>
          <c:y val="3.6450962995822712E-2"/>
          <c:w val="0.69380240633637613"/>
          <c:h val="0.83700011930326901"/>
        </c:manualLayout>
      </c:layout>
      <c:lineChart>
        <c:grouping val="standard"/>
        <c:varyColors val="0"/>
        <c:ser>
          <c:idx val="0"/>
          <c:order val="0"/>
          <c:tx>
            <c:strRef>
              <c:f>Sheet1!$B$1</c:f>
              <c:strCache>
                <c:ptCount val="1"/>
                <c:pt idx="0">
                  <c:v>15-25</c:v>
                </c:pt>
              </c:strCache>
            </c:strRef>
          </c:tx>
          <c:spPr>
            <a:ln>
              <a:solidFill>
                <a:srgbClr val="4EF9FF"/>
              </a:solidFill>
            </a:ln>
            <a:effectLst>
              <a:outerShdw blurRad="50800" dist="38100" dir="2700000" algn="tl" rotWithShape="0">
                <a:srgbClr val="000000">
                  <a:alpha val="43000"/>
                </a:srgbClr>
              </a:outerShdw>
            </a:effectLst>
          </c:spPr>
          <c:marker>
            <c:symbol val="none"/>
          </c:marker>
          <c:cat>
            <c:numRef>
              <c:f>Sheet1!$A$29:$A$50</c:f>
              <c:numCache>
                <c:formatCode>General</c:formatCode>
                <c:ptCount val="22"/>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pt idx="21">
                  <c:v>2024</c:v>
                </c:pt>
              </c:numCache>
            </c:numRef>
          </c:cat>
          <c:val>
            <c:numRef>
              <c:f>Sheet1!$B$29:$B$50</c:f>
              <c:numCache>
                <c:formatCode>General</c:formatCode>
                <c:ptCount val="22"/>
                <c:pt idx="0">
                  <c:v>61.09</c:v>
                </c:pt>
                <c:pt idx="1">
                  <c:v>56.6</c:v>
                </c:pt>
                <c:pt idx="2">
                  <c:v>58.02</c:v>
                </c:pt>
                <c:pt idx="3">
                  <c:v>54.83</c:v>
                </c:pt>
                <c:pt idx="4">
                  <c:v>52.86</c:v>
                </c:pt>
                <c:pt idx="5">
                  <c:v>53.57</c:v>
                </c:pt>
                <c:pt idx="6">
                  <c:v>50</c:v>
                </c:pt>
                <c:pt idx="7">
                  <c:v>51.54</c:v>
                </c:pt>
                <c:pt idx="8">
                  <c:v>54</c:v>
                </c:pt>
                <c:pt idx="9">
                  <c:v>59.78</c:v>
                </c:pt>
                <c:pt idx="10">
                  <c:v>52.86</c:v>
                </c:pt>
                <c:pt idx="11">
                  <c:v>50.93</c:v>
                </c:pt>
                <c:pt idx="12">
                  <c:v>45.64</c:v>
                </c:pt>
                <c:pt idx="13">
                  <c:v>44.51</c:v>
                </c:pt>
                <c:pt idx="14">
                  <c:v>48.27</c:v>
                </c:pt>
                <c:pt idx="15">
                  <c:v>45.93</c:v>
                </c:pt>
                <c:pt idx="16">
                  <c:v>39.29</c:v>
                </c:pt>
                <c:pt idx="18">
                  <c:v>39.74</c:v>
                </c:pt>
                <c:pt idx="19">
                  <c:v>36.92</c:v>
                </c:pt>
                <c:pt idx="20">
                  <c:v>36.99</c:v>
                </c:pt>
                <c:pt idx="21">
                  <c:v>35.24</c:v>
                </c:pt>
              </c:numCache>
            </c:numRef>
          </c:val>
          <c:smooth val="0"/>
          <c:extLst>
            <c:ext xmlns:c16="http://schemas.microsoft.com/office/drawing/2014/chart" uri="{C3380CC4-5D6E-409C-BE32-E72D297353CC}">
              <c16:uniqueId val="{00000000-7E76-AF4A-B520-1F3138D370C9}"/>
            </c:ext>
          </c:extLst>
        </c:ser>
        <c:ser>
          <c:idx val="1"/>
          <c:order val="1"/>
          <c:tx>
            <c:strRef>
              <c:f>Sheet1!$C$1</c:f>
              <c:strCache>
                <c:ptCount val="1"/>
                <c:pt idx="0">
                  <c:v>26-49</c:v>
                </c:pt>
              </c:strCache>
            </c:strRef>
          </c:tx>
          <c:spPr>
            <a:effectLst>
              <a:outerShdw blurRad="50800" dist="38100" dir="2700000" algn="tl" rotWithShape="0">
                <a:srgbClr val="000000">
                  <a:alpha val="43000"/>
                </a:srgbClr>
              </a:outerShdw>
            </a:effectLst>
          </c:spPr>
          <c:marker>
            <c:symbol val="none"/>
          </c:marker>
          <c:cat>
            <c:numRef>
              <c:f>Sheet1!$A$29:$A$50</c:f>
              <c:numCache>
                <c:formatCode>General</c:formatCode>
                <c:ptCount val="22"/>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pt idx="21">
                  <c:v>2024</c:v>
                </c:pt>
              </c:numCache>
            </c:numRef>
          </c:cat>
          <c:val>
            <c:numRef>
              <c:f>Sheet1!$C$29:$C$50</c:f>
              <c:numCache>
                <c:formatCode>General</c:formatCode>
                <c:ptCount val="22"/>
                <c:pt idx="0">
                  <c:v>42.5</c:v>
                </c:pt>
                <c:pt idx="1">
                  <c:v>42.5</c:v>
                </c:pt>
                <c:pt idx="2">
                  <c:v>41.44</c:v>
                </c:pt>
                <c:pt idx="3">
                  <c:v>42.17</c:v>
                </c:pt>
                <c:pt idx="4">
                  <c:v>41.49</c:v>
                </c:pt>
                <c:pt idx="5">
                  <c:v>39.590000000000003</c:v>
                </c:pt>
                <c:pt idx="6">
                  <c:v>40.590000000000003</c:v>
                </c:pt>
                <c:pt idx="7">
                  <c:v>41.86</c:v>
                </c:pt>
                <c:pt idx="8">
                  <c:v>39.89</c:v>
                </c:pt>
                <c:pt idx="9">
                  <c:v>39.79</c:v>
                </c:pt>
                <c:pt idx="10">
                  <c:v>40.99</c:v>
                </c:pt>
                <c:pt idx="11">
                  <c:v>41.56</c:v>
                </c:pt>
                <c:pt idx="12">
                  <c:v>40.44</c:v>
                </c:pt>
                <c:pt idx="13">
                  <c:v>38.46</c:v>
                </c:pt>
                <c:pt idx="14">
                  <c:v>38.93</c:v>
                </c:pt>
                <c:pt idx="15">
                  <c:v>37.92</c:v>
                </c:pt>
                <c:pt idx="16">
                  <c:v>36.81</c:v>
                </c:pt>
                <c:pt idx="18">
                  <c:v>34.47</c:v>
                </c:pt>
                <c:pt idx="19">
                  <c:v>32.979999999999997</c:v>
                </c:pt>
                <c:pt idx="20">
                  <c:v>34.53</c:v>
                </c:pt>
                <c:pt idx="21">
                  <c:v>34.380000000000003</c:v>
                </c:pt>
              </c:numCache>
            </c:numRef>
          </c:val>
          <c:smooth val="0"/>
          <c:extLst>
            <c:ext xmlns:c16="http://schemas.microsoft.com/office/drawing/2014/chart" uri="{C3380CC4-5D6E-409C-BE32-E72D297353CC}">
              <c16:uniqueId val="{00000001-7E76-AF4A-B520-1F3138D370C9}"/>
            </c:ext>
          </c:extLst>
        </c:ser>
        <c:ser>
          <c:idx val="2"/>
          <c:order val="2"/>
          <c:tx>
            <c:strRef>
              <c:f>Sheet1!$D$1</c:f>
              <c:strCache>
                <c:ptCount val="1"/>
                <c:pt idx="0">
                  <c:v>50+</c:v>
                </c:pt>
              </c:strCache>
            </c:strRef>
          </c:tx>
          <c:spPr>
            <a:ln>
              <a:solidFill>
                <a:srgbClr val="FF69F3"/>
              </a:solidFill>
            </a:ln>
            <a:effectLst>
              <a:outerShdw blurRad="50800" dist="38100" dir="2700000" algn="tl" rotWithShape="0">
                <a:srgbClr val="000000">
                  <a:alpha val="43000"/>
                </a:srgbClr>
              </a:outerShdw>
            </a:effectLst>
          </c:spPr>
          <c:marker>
            <c:symbol val="none"/>
          </c:marker>
          <c:cat>
            <c:numRef>
              <c:f>Sheet1!$A$29:$A$50</c:f>
              <c:numCache>
                <c:formatCode>General</c:formatCode>
                <c:ptCount val="22"/>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pt idx="21">
                  <c:v>2024</c:v>
                </c:pt>
              </c:numCache>
            </c:numRef>
          </c:cat>
          <c:val>
            <c:numRef>
              <c:f>Sheet1!$D$29:$D$50</c:f>
              <c:numCache>
                <c:formatCode>General</c:formatCode>
                <c:ptCount val="22"/>
                <c:pt idx="0">
                  <c:v>44.09</c:v>
                </c:pt>
                <c:pt idx="1">
                  <c:v>42.67</c:v>
                </c:pt>
                <c:pt idx="2">
                  <c:v>41.88</c:v>
                </c:pt>
                <c:pt idx="3">
                  <c:v>43.94</c:v>
                </c:pt>
                <c:pt idx="4">
                  <c:v>41.29</c:v>
                </c:pt>
                <c:pt idx="5">
                  <c:v>40.32</c:v>
                </c:pt>
                <c:pt idx="6">
                  <c:v>39.159999999999997</c:v>
                </c:pt>
                <c:pt idx="7">
                  <c:v>38.28</c:v>
                </c:pt>
                <c:pt idx="8">
                  <c:v>38.47</c:v>
                </c:pt>
                <c:pt idx="9">
                  <c:v>42.2</c:v>
                </c:pt>
                <c:pt idx="10">
                  <c:v>40.72</c:v>
                </c:pt>
                <c:pt idx="11">
                  <c:v>39.78</c:v>
                </c:pt>
                <c:pt idx="12">
                  <c:v>38.799999999999997</c:v>
                </c:pt>
                <c:pt idx="13">
                  <c:v>37.659999999999997</c:v>
                </c:pt>
                <c:pt idx="14">
                  <c:v>35.840000000000003</c:v>
                </c:pt>
                <c:pt idx="15">
                  <c:v>35.78</c:v>
                </c:pt>
                <c:pt idx="16">
                  <c:v>39.049999999999997</c:v>
                </c:pt>
                <c:pt idx="18">
                  <c:v>31.73</c:v>
                </c:pt>
                <c:pt idx="19">
                  <c:v>32.56</c:v>
                </c:pt>
                <c:pt idx="20">
                  <c:v>33.14</c:v>
                </c:pt>
                <c:pt idx="21">
                  <c:v>35.69</c:v>
                </c:pt>
              </c:numCache>
            </c:numRef>
          </c:val>
          <c:smooth val="0"/>
          <c:extLst>
            <c:ext xmlns:c16="http://schemas.microsoft.com/office/drawing/2014/chart" uri="{C3380CC4-5D6E-409C-BE32-E72D297353CC}">
              <c16:uniqueId val="{00000002-7E76-AF4A-B520-1F3138D370C9}"/>
            </c:ext>
          </c:extLst>
        </c:ser>
        <c:dLbls>
          <c:showLegendKey val="0"/>
          <c:showVal val="0"/>
          <c:showCatName val="0"/>
          <c:showSerName val="0"/>
          <c:showPercent val="0"/>
          <c:showBubbleSize val="0"/>
        </c:dLbls>
        <c:smooth val="0"/>
        <c:axId val="1368103920"/>
        <c:axId val="1368105696"/>
      </c:lineChart>
      <c:catAx>
        <c:axId val="1368103920"/>
        <c:scaling>
          <c:orientation val="minMax"/>
        </c:scaling>
        <c:delete val="0"/>
        <c:axPos val="b"/>
        <c:numFmt formatCode="General" sourceLinked="1"/>
        <c:majorTickMark val="out"/>
        <c:minorTickMark val="none"/>
        <c:tickLblPos val="nextTo"/>
        <c:txPr>
          <a:bodyPr rot="-2460000" vert="horz"/>
          <a:lstStyle/>
          <a:p>
            <a:pPr>
              <a:defRPr sz="1600"/>
            </a:pPr>
            <a:endParaRPr lang="en-US"/>
          </a:p>
        </c:txPr>
        <c:crossAx val="1368105696"/>
        <c:crosses val="autoZero"/>
        <c:auto val="1"/>
        <c:lblAlgn val="ctr"/>
        <c:lblOffset val="100"/>
        <c:tickLblSkip val="1"/>
        <c:tickMarkSkip val="1"/>
        <c:noMultiLvlLbl val="0"/>
      </c:catAx>
      <c:valAx>
        <c:axId val="1368105696"/>
        <c:scaling>
          <c:orientation val="minMax"/>
          <c:max val="65"/>
          <c:min val="30"/>
        </c:scaling>
        <c:delete val="0"/>
        <c:axPos val="l"/>
        <c:majorGridlines/>
        <c:title>
          <c:tx>
            <c:rich>
              <a:bodyPr rot="-5400000" vert="horz"/>
              <a:lstStyle/>
              <a:p>
                <a:pPr>
                  <a:defRPr/>
                </a:pPr>
                <a:r>
                  <a:rPr lang="en-US" sz="1600" dirty="0"/>
                  <a:t>minutes per</a:t>
                </a:r>
                <a:r>
                  <a:rPr lang="en-US" sz="1600" baseline="0" dirty="0"/>
                  <a:t> day</a:t>
                </a:r>
                <a:endParaRPr lang="en-US" sz="1600" dirty="0"/>
              </a:p>
            </c:rich>
          </c:tx>
          <c:layout>
            <c:manualLayout>
              <c:xMode val="edge"/>
              <c:yMode val="edge"/>
              <c:x val="2.0519708266555178E-2"/>
              <c:y val="0.29448726479612586"/>
            </c:manualLayout>
          </c:layout>
          <c:overlay val="0"/>
        </c:title>
        <c:numFmt formatCode="General" sourceLinked="1"/>
        <c:majorTickMark val="out"/>
        <c:minorTickMark val="none"/>
        <c:tickLblPos val="nextTo"/>
        <c:crossAx val="1368103920"/>
        <c:crossesAt val="1"/>
        <c:crossBetween val="between"/>
      </c:valAx>
    </c:plotArea>
    <c:legend>
      <c:legendPos val="r"/>
      <c:layout>
        <c:manualLayout>
          <c:xMode val="edge"/>
          <c:yMode val="edge"/>
          <c:x val="0.82610725363875004"/>
          <c:y val="6.6198729419573193E-2"/>
          <c:w val="0.16028740157480301"/>
          <c:h val="0.80881725721784803"/>
        </c:manualLayout>
      </c:layout>
      <c:overlay val="0"/>
    </c:legend>
    <c:plotVisOnly val="1"/>
    <c:dispBlanksAs val="span"/>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autoTitleDeleted val="0"/>
    <c:plotArea>
      <c:layout>
        <c:manualLayout>
          <c:layoutTarget val="inner"/>
          <c:xMode val="edge"/>
          <c:yMode val="edge"/>
          <c:x val="9.9280720591744198E-2"/>
          <c:y val="4.1145833333333298E-2"/>
          <c:w val="0.71002660462896705"/>
          <c:h val="0.83700011930326901"/>
        </c:manualLayout>
      </c:layout>
      <c:lineChart>
        <c:grouping val="standard"/>
        <c:varyColors val="0"/>
        <c:ser>
          <c:idx val="0"/>
          <c:order val="0"/>
          <c:tx>
            <c:strRef>
              <c:f>Sheet1!$B$1</c:f>
              <c:strCache>
                <c:ptCount val="1"/>
                <c:pt idx="0">
                  <c:v>9th-12th graders</c:v>
                </c:pt>
              </c:strCache>
            </c:strRef>
          </c:tx>
          <c:spPr>
            <a:ln>
              <a:solidFill>
                <a:srgbClr val="4EF9FF"/>
              </a:solidFill>
            </a:ln>
            <a:effectLst>
              <a:outerShdw blurRad="50800" dist="38100" dir="2700000" algn="tl" rotWithShape="0">
                <a:srgbClr val="000000">
                  <a:alpha val="43000"/>
                </a:srgbClr>
              </a:outerShdw>
            </a:effectLst>
          </c:spPr>
          <c:marker>
            <c:symbol val="none"/>
          </c:marker>
          <c:cat>
            <c:numRef>
              <c:f>Sheet1!$A$13:$A$34</c:f>
              <c:numCache>
                <c:formatCode>General</c:formatCod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numCache>
            </c:numRef>
          </c:cat>
          <c:val>
            <c:numRef>
              <c:f>Sheet1!$B$13:$B$34</c:f>
              <c:numCache>
                <c:formatCode>General</c:formatCode>
                <c:ptCount val="22"/>
                <c:pt idx="5">
                  <c:v>38.72</c:v>
                </c:pt>
                <c:pt idx="7">
                  <c:v>37.479999999999997</c:v>
                </c:pt>
                <c:pt idx="9">
                  <c:v>39.1</c:v>
                </c:pt>
                <c:pt idx="11">
                  <c:v>39.76</c:v>
                </c:pt>
                <c:pt idx="13">
                  <c:v>42.99</c:v>
                </c:pt>
                <c:pt idx="15">
                  <c:v>47.13</c:v>
                </c:pt>
                <c:pt idx="17">
                  <c:v>49.9</c:v>
                </c:pt>
                <c:pt idx="19">
                  <c:v>50.7</c:v>
                </c:pt>
                <c:pt idx="21">
                  <c:v>48.2</c:v>
                </c:pt>
              </c:numCache>
            </c:numRef>
          </c:val>
          <c:smooth val="0"/>
          <c:extLst>
            <c:ext xmlns:c16="http://schemas.microsoft.com/office/drawing/2014/chart" uri="{C3380CC4-5D6E-409C-BE32-E72D297353CC}">
              <c16:uniqueId val="{00000000-269D-9240-96E0-E596448FCCEB}"/>
            </c:ext>
          </c:extLst>
        </c:ser>
        <c:ser>
          <c:idx val="1"/>
          <c:order val="1"/>
          <c:tx>
            <c:strRef>
              <c:f>Sheet1!$C$1</c:f>
              <c:strCache>
                <c:ptCount val="1"/>
                <c:pt idx="0">
                  <c:v>8th,10th, &amp; 12th graders</c:v>
                </c:pt>
              </c:strCache>
            </c:strRef>
          </c:tx>
          <c:spPr>
            <a:effectLst>
              <a:outerShdw blurRad="50800" dist="38100" dir="2700000" algn="tl" rotWithShape="0">
                <a:srgbClr val="000000">
                  <a:alpha val="43000"/>
                </a:srgbClr>
              </a:outerShdw>
            </a:effectLst>
          </c:spPr>
          <c:marker>
            <c:symbol val="none"/>
          </c:marker>
          <c:cat>
            <c:numRef>
              <c:f>Sheet1!$A$13:$A$34</c:f>
              <c:numCache>
                <c:formatCode>General</c:formatCod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numCache>
            </c:numRef>
          </c:cat>
          <c:val>
            <c:numRef>
              <c:f>Sheet1!$C$13:$C$34</c:f>
              <c:numCache>
                <c:formatCode>General</c:formatCode>
                <c:ptCount val="22"/>
                <c:pt idx="0">
                  <c:v>36.22</c:v>
                </c:pt>
                <c:pt idx="1">
                  <c:v>33.83</c:v>
                </c:pt>
                <c:pt idx="2">
                  <c:v>33.979999999999997</c:v>
                </c:pt>
                <c:pt idx="3">
                  <c:v>35.04</c:v>
                </c:pt>
                <c:pt idx="4">
                  <c:v>34.33</c:v>
                </c:pt>
                <c:pt idx="5">
                  <c:v>34.950000000000003</c:v>
                </c:pt>
                <c:pt idx="6">
                  <c:v>34.72</c:v>
                </c:pt>
                <c:pt idx="7">
                  <c:v>34.76</c:v>
                </c:pt>
                <c:pt idx="8">
                  <c:v>34.99</c:v>
                </c:pt>
                <c:pt idx="9">
                  <c:v>33.86</c:v>
                </c:pt>
                <c:pt idx="10">
                  <c:v>33.25</c:v>
                </c:pt>
                <c:pt idx="11">
                  <c:v>34.81</c:v>
                </c:pt>
                <c:pt idx="12">
                  <c:v>37.590000000000003</c:v>
                </c:pt>
                <c:pt idx="13">
                  <c:v>40.700000000000003</c:v>
                </c:pt>
                <c:pt idx="14">
                  <c:v>40</c:v>
                </c:pt>
                <c:pt idx="15">
                  <c:v>42.56</c:v>
                </c:pt>
                <c:pt idx="16">
                  <c:v>43.3</c:v>
                </c:pt>
                <c:pt idx="17">
                  <c:v>46.2</c:v>
                </c:pt>
                <c:pt idx="18">
                  <c:v>46.87</c:v>
                </c:pt>
                <c:pt idx="19">
                  <c:v>48.62</c:v>
                </c:pt>
                <c:pt idx="21">
                  <c:v>48.12</c:v>
                </c:pt>
              </c:numCache>
            </c:numRef>
          </c:val>
          <c:smooth val="0"/>
          <c:extLst>
            <c:ext xmlns:c16="http://schemas.microsoft.com/office/drawing/2014/chart" uri="{C3380CC4-5D6E-409C-BE32-E72D297353CC}">
              <c16:uniqueId val="{00000001-269D-9240-96E0-E596448FCCEB}"/>
            </c:ext>
          </c:extLst>
        </c:ser>
        <c:dLbls>
          <c:showLegendKey val="0"/>
          <c:showVal val="0"/>
          <c:showCatName val="0"/>
          <c:showSerName val="0"/>
          <c:showPercent val="0"/>
          <c:showBubbleSize val="0"/>
        </c:dLbls>
        <c:smooth val="0"/>
        <c:axId val="2038902896"/>
        <c:axId val="2038904944"/>
      </c:lineChart>
      <c:catAx>
        <c:axId val="2038902896"/>
        <c:scaling>
          <c:orientation val="minMax"/>
        </c:scaling>
        <c:delete val="0"/>
        <c:axPos val="b"/>
        <c:numFmt formatCode="General" sourceLinked="1"/>
        <c:majorTickMark val="out"/>
        <c:minorTickMark val="none"/>
        <c:tickLblPos val="nextTo"/>
        <c:txPr>
          <a:bodyPr rot="-2400000"/>
          <a:lstStyle/>
          <a:p>
            <a:pPr>
              <a:defRPr sz="1600"/>
            </a:pPr>
            <a:endParaRPr lang="en-US"/>
          </a:p>
        </c:txPr>
        <c:crossAx val="2038904944"/>
        <c:crosses val="autoZero"/>
        <c:auto val="1"/>
        <c:lblAlgn val="ctr"/>
        <c:lblOffset val="100"/>
        <c:tickLblSkip val="1"/>
        <c:tickMarkSkip val="1"/>
        <c:noMultiLvlLbl val="0"/>
      </c:catAx>
      <c:valAx>
        <c:axId val="2038904944"/>
        <c:scaling>
          <c:orientation val="minMax"/>
          <c:max val="52"/>
          <c:min val="30"/>
        </c:scaling>
        <c:delete val="0"/>
        <c:axPos val="l"/>
        <c:majorGridlines/>
        <c:title>
          <c:tx>
            <c:rich>
              <a:bodyPr rot="-5400000" vert="horz"/>
              <a:lstStyle/>
              <a:p>
                <a:pPr>
                  <a:defRPr/>
                </a:pPr>
                <a:r>
                  <a:rPr lang="en-US" dirty="0"/>
                  <a:t>%</a:t>
                </a:r>
              </a:p>
            </c:rich>
          </c:tx>
          <c:layout>
            <c:manualLayout>
              <c:xMode val="edge"/>
              <c:yMode val="edge"/>
              <c:x val="8.0584586017656903E-3"/>
              <c:y val="0.424260916249105"/>
            </c:manualLayout>
          </c:layout>
          <c:overlay val="0"/>
        </c:title>
        <c:numFmt formatCode="General" sourceLinked="1"/>
        <c:majorTickMark val="out"/>
        <c:minorTickMark val="none"/>
        <c:tickLblPos val="nextTo"/>
        <c:crossAx val="2038902896"/>
        <c:crossesAt val="1"/>
        <c:crossBetween val="between"/>
        <c:majorUnit val="5"/>
      </c:valAx>
    </c:plotArea>
    <c:legend>
      <c:legendPos val="r"/>
      <c:layout>
        <c:manualLayout>
          <c:xMode val="edge"/>
          <c:yMode val="edge"/>
          <c:x val="0.82610725363875004"/>
          <c:y val="2.9966906310624222E-2"/>
          <c:w val="0.16028740157480301"/>
          <c:h val="0.40543554338316407"/>
        </c:manualLayout>
      </c:layout>
      <c:overlay val="0"/>
      <c:txPr>
        <a:bodyPr/>
        <a:lstStyle/>
        <a:p>
          <a:pPr>
            <a:defRPr sz="1800"/>
          </a:pPr>
          <a:endParaRPr lang="en-US"/>
        </a:p>
      </c:txPr>
    </c:legend>
    <c:plotVisOnly val="1"/>
    <c:dispBlanksAs val="span"/>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autoTitleDeleted val="0"/>
    <c:plotArea>
      <c:layout>
        <c:manualLayout>
          <c:layoutTarget val="inner"/>
          <c:xMode val="edge"/>
          <c:yMode val="edge"/>
          <c:x val="0.10382617513719875"/>
          <c:y val="3.8764904386951633E-2"/>
          <c:w val="0.73729933190169417"/>
          <c:h val="0.79800717924965303"/>
        </c:manualLayout>
      </c:layout>
      <c:lineChart>
        <c:grouping val="standard"/>
        <c:varyColors val="0"/>
        <c:ser>
          <c:idx val="0"/>
          <c:order val="0"/>
          <c:tx>
            <c:strRef>
              <c:f>Sheet1!$B$1</c:f>
              <c:strCache>
                <c:ptCount val="1"/>
                <c:pt idx="0">
                  <c:v>Girls</c:v>
                </c:pt>
              </c:strCache>
            </c:strRef>
          </c:tx>
          <c:spPr>
            <a:ln>
              <a:solidFill>
                <a:srgbClr val="FF88F8"/>
              </a:solidFill>
            </a:ln>
            <a:effectLst>
              <a:outerShdw blurRad="50800" dist="38100" dir="2700000" algn="tl" rotWithShape="0">
                <a:srgbClr val="000000">
                  <a:alpha val="43000"/>
                </a:srgbClr>
              </a:outerShdw>
            </a:effectLst>
          </c:spPr>
          <c:marker>
            <c:symbol val="none"/>
          </c:marker>
          <c:cat>
            <c:strRef>
              <c:f>Sheet1!$A$2:$A$6</c:f>
              <c:strCache>
                <c:ptCount val="5"/>
                <c:pt idx="0">
                  <c:v>None</c:v>
                </c:pt>
                <c:pt idx="1">
                  <c:v>&lt; 1 hour</c:v>
                </c:pt>
                <c:pt idx="2">
                  <c:v>1-2 hrs</c:v>
                </c:pt>
                <c:pt idx="3">
                  <c:v>3-4 hrs</c:v>
                </c:pt>
                <c:pt idx="4">
                  <c:v>5+ hrs</c:v>
                </c:pt>
              </c:strCache>
            </c:strRef>
          </c:cat>
          <c:val>
            <c:numRef>
              <c:f>Sheet1!$B$2:$B$6</c:f>
              <c:numCache>
                <c:formatCode>General</c:formatCode>
                <c:ptCount val="5"/>
                <c:pt idx="0">
                  <c:v>11.2</c:v>
                </c:pt>
                <c:pt idx="1">
                  <c:v>15.1</c:v>
                </c:pt>
                <c:pt idx="2">
                  <c:v>18.100000000000001</c:v>
                </c:pt>
                <c:pt idx="3">
                  <c:v>25.1</c:v>
                </c:pt>
                <c:pt idx="4">
                  <c:v>38.1</c:v>
                </c:pt>
              </c:numCache>
            </c:numRef>
          </c:val>
          <c:smooth val="0"/>
          <c:extLst>
            <c:ext xmlns:c16="http://schemas.microsoft.com/office/drawing/2014/chart" uri="{C3380CC4-5D6E-409C-BE32-E72D297353CC}">
              <c16:uniqueId val="{00000000-FA1E-0345-B495-7A65DDF22904}"/>
            </c:ext>
          </c:extLst>
        </c:ser>
        <c:ser>
          <c:idx val="1"/>
          <c:order val="1"/>
          <c:tx>
            <c:strRef>
              <c:f>Sheet1!$C$1</c:f>
              <c:strCache>
                <c:ptCount val="1"/>
                <c:pt idx="0">
                  <c:v>Boys</c:v>
                </c:pt>
              </c:strCache>
            </c:strRef>
          </c:tx>
          <c:spPr>
            <a:ln>
              <a:solidFill>
                <a:srgbClr val="4EF9FF"/>
              </a:solidFill>
            </a:ln>
            <a:effectLst>
              <a:outerShdw blurRad="50800" dist="38100" dir="2700000" algn="tl" rotWithShape="0">
                <a:srgbClr val="000000">
                  <a:alpha val="43000"/>
                </a:srgbClr>
              </a:outerShdw>
            </a:effectLst>
          </c:spPr>
          <c:marker>
            <c:symbol val="none"/>
          </c:marker>
          <c:cat>
            <c:strRef>
              <c:f>Sheet1!$A$2:$A$6</c:f>
              <c:strCache>
                <c:ptCount val="5"/>
                <c:pt idx="0">
                  <c:v>None</c:v>
                </c:pt>
                <c:pt idx="1">
                  <c:v>&lt; 1 hour</c:v>
                </c:pt>
                <c:pt idx="2">
                  <c:v>1-2 hrs</c:v>
                </c:pt>
                <c:pt idx="3">
                  <c:v>3-4 hrs</c:v>
                </c:pt>
                <c:pt idx="4">
                  <c:v>5+ hrs</c:v>
                </c:pt>
              </c:strCache>
            </c:strRef>
          </c:cat>
          <c:val>
            <c:numRef>
              <c:f>Sheet1!$C$2:$C$6</c:f>
              <c:numCache>
                <c:formatCode>General</c:formatCode>
                <c:ptCount val="5"/>
                <c:pt idx="0">
                  <c:v>7.4</c:v>
                </c:pt>
                <c:pt idx="1">
                  <c:v>7.2</c:v>
                </c:pt>
                <c:pt idx="2">
                  <c:v>6.8</c:v>
                </c:pt>
                <c:pt idx="3">
                  <c:v>11.4</c:v>
                </c:pt>
                <c:pt idx="4">
                  <c:v>14.5</c:v>
                </c:pt>
              </c:numCache>
            </c:numRef>
          </c:val>
          <c:smooth val="0"/>
          <c:extLst>
            <c:ext xmlns:c16="http://schemas.microsoft.com/office/drawing/2014/chart" uri="{C3380CC4-5D6E-409C-BE32-E72D297353CC}">
              <c16:uniqueId val="{00000001-FA1E-0345-B495-7A65DDF22904}"/>
            </c:ext>
          </c:extLst>
        </c:ser>
        <c:dLbls>
          <c:showLegendKey val="0"/>
          <c:showVal val="0"/>
          <c:showCatName val="0"/>
          <c:showSerName val="0"/>
          <c:showPercent val="0"/>
          <c:showBubbleSize val="0"/>
        </c:dLbls>
        <c:smooth val="0"/>
        <c:axId val="2041591504"/>
        <c:axId val="2041593280"/>
      </c:lineChart>
      <c:catAx>
        <c:axId val="2041591504"/>
        <c:scaling>
          <c:orientation val="minMax"/>
        </c:scaling>
        <c:delete val="0"/>
        <c:axPos val="b"/>
        <c:numFmt formatCode="General" sourceLinked="1"/>
        <c:majorTickMark val="out"/>
        <c:minorTickMark val="none"/>
        <c:tickLblPos val="nextTo"/>
        <c:txPr>
          <a:bodyPr rot="-1980000"/>
          <a:lstStyle/>
          <a:p>
            <a:pPr>
              <a:defRPr sz="1400"/>
            </a:pPr>
            <a:endParaRPr lang="en-US"/>
          </a:p>
        </c:txPr>
        <c:crossAx val="2041593280"/>
        <c:crosses val="autoZero"/>
        <c:auto val="1"/>
        <c:lblAlgn val="ctr"/>
        <c:lblOffset val="100"/>
        <c:tickLblSkip val="1"/>
        <c:tickMarkSkip val="1"/>
        <c:noMultiLvlLbl val="0"/>
      </c:catAx>
      <c:valAx>
        <c:axId val="2041593280"/>
        <c:scaling>
          <c:orientation val="minMax"/>
          <c:max val="40"/>
          <c:min val="0"/>
        </c:scaling>
        <c:delete val="0"/>
        <c:axPos val="l"/>
        <c:majorGridlines/>
        <c:title>
          <c:tx>
            <c:rich>
              <a:bodyPr rot="-5400000" vert="horz"/>
              <a:lstStyle/>
              <a:p>
                <a:pPr>
                  <a:defRPr/>
                </a:pPr>
                <a:r>
                  <a:rPr lang="en-US" dirty="0"/>
                  <a:t>%</a:t>
                </a:r>
              </a:p>
            </c:rich>
          </c:tx>
          <c:layout>
            <c:manualLayout>
              <c:xMode val="edge"/>
              <c:yMode val="edge"/>
              <c:x val="0"/>
              <c:y val="0.43941243140061997"/>
            </c:manualLayout>
          </c:layout>
          <c:overlay val="0"/>
        </c:title>
        <c:numFmt formatCode="General" sourceLinked="1"/>
        <c:majorTickMark val="out"/>
        <c:minorTickMark val="none"/>
        <c:tickLblPos val="nextTo"/>
        <c:crossAx val="2041591504"/>
        <c:crossesAt val="1"/>
        <c:crossBetween val="between"/>
        <c:majorUnit val="10"/>
      </c:valAx>
    </c:plotArea>
    <c:legend>
      <c:legendPos val="r"/>
      <c:layout>
        <c:manualLayout>
          <c:xMode val="edge"/>
          <c:yMode val="edge"/>
          <c:x val="0.86398604151753755"/>
          <c:y val="6.6198729419573193E-2"/>
          <c:w val="0.13601395848246242"/>
          <c:h val="0.69189501312335955"/>
        </c:manualLayout>
      </c:layout>
      <c:overlay val="0"/>
    </c:legend>
    <c:plotVisOnly val="1"/>
    <c:dispBlanksAs val="span"/>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0070C0"/>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9DC3-8B40-90DD-6EA4C609B3DF}"/>
              </c:ext>
            </c:extLst>
          </c:dPt>
          <c:dPt>
            <c:idx val="1"/>
            <c:invertIfNegative val="0"/>
            <c:bubble3D val="0"/>
            <c:spPr>
              <a:solidFill>
                <a:srgbClr val="FF88F8"/>
              </a:solidFill>
              <a:ln>
                <a:noFill/>
              </a:ln>
              <a:effectLst/>
            </c:spPr>
            <c:extLst>
              <c:ext xmlns:c16="http://schemas.microsoft.com/office/drawing/2014/chart" uri="{C3380CC4-5D6E-409C-BE32-E72D297353CC}">
                <c16:uniqueId val="{00000004-3819-C74A-8DD1-A6154B939CCB}"/>
              </c:ext>
            </c:extLst>
          </c:dPt>
          <c:dPt>
            <c:idx val="2"/>
            <c:invertIfNegative val="0"/>
            <c:bubble3D val="0"/>
            <c:spPr>
              <a:solidFill>
                <a:srgbClr val="4EF9FF"/>
              </a:solidFill>
              <a:ln>
                <a:noFill/>
              </a:ln>
              <a:effectLst/>
            </c:spPr>
            <c:extLst>
              <c:ext xmlns:c16="http://schemas.microsoft.com/office/drawing/2014/chart" uri="{C3380CC4-5D6E-409C-BE32-E72D297353CC}">
                <c16:uniqueId val="{00000003-3819-C74A-8DD1-A6154B939CCB}"/>
              </c:ext>
            </c:extLst>
          </c:dPt>
          <c:dPt>
            <c:idx val="3"/>
            <c:invertIfNegative val="0"/>
            <c:bubble3D val="0"/>
            <c:spPr>
              <a:solidFill>
                <a:srgbClr val="00FF00"/>
              </a:solidFill>
              <a:ln>
                <a:noFill/>
              </a:ln>
              <a:effectLst/>
            </c:spPr>
            <c:extLst>
              <c:ext xmlns:c16="http://schemas.microsoft.com/office/drawing/2014/chart" uri="{C3380CC4-5D6E-409C-BE32-E72D297353CC}">
                <c16:uniqueId val="{00000002-3819-C74A-8DD1-A6154B939CCB}"/>
              </c:ext>
            </c:extLst>
          </c:dPt>
          <c:cat>
            <c:strRef>
              <c:f>Sheet1!$A$2:$A$4</c:f>
              <c:strCache>
                <c:ptCount val="3"/>
                <c:pt idx="0">
                  <c:v>Fewer total difficulties</c:v>
                </c:pt>
                <c:pt idx="1">
                  <c:v>Less anxiety &amp; depression</c:v>
                </c:pt>
                <c:pt idx="2">
                  <c:v>Less anger &amp; acting out</c:v>
                </c:pt>
              </c:strCache>
            </c:strRef>
          </c:cat>
          <c:val>
            <c:numRef>
              <c:f>Sheet1!$B$2:$B$4</c:f>
              <c:numCache>
                <c:formatCode>General</c:formatCode>
                <c:ptCount val="3"/>
                <c:pt idx="0">
                  <c:v>0.53</c:v>
                </c:pt>
                <c:pt idx="1">
                  <c:v>0.43</c:v>
                </c:pt>
                <c:pt idx="2">
                  <c:v>0.27</c:v>
                </c:pt>
              </c:numCache>
            </c:numRef>
          </c:val>
          <c:extLst>
            <c:ext xmlns:c16="http://schemas.microsoft.com/office/drawing/2014/chart" uri="{C3380CC4-5D6E-409C-BE32-E72D297353CC}">
              <c16:uniqueId val="{00000000-9DC3-8B40-90DD-6EA4C609B3DF}"/>
            </c:ext>
          </c:extLst>
        </c:ser>
        <c:dLbls>
          <c:showLegendKey val="0"/>
          <c:showVal val="0"/>
          <c:showCatName val="0"/>
          <c:showSerName val="0"/>
          <c:showPercent val="0"/>
          <c:showBubbleSize val="0"/>
        </c:dLbls>
        <c:gapWidth val="219"/>
        <c:axId val="800310304"/>
        <c:axId val="1876064736"/>
      </c:barChart>
      <c:catAx>
        <c:axId val="8003103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76064736"/>
        <c:crosses val="autoZero"/>
        <c:auto val="1"/>
        <c:lblAlgn val="ctr"/>
        <c:lblOffset val="100"/>
        <c:noMultiLvlLbl val="0"/>
      </c:catAx>
      <c:valAx>
        <c:axId val="18760647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003103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0.71333</cdr:x>
      <cdr:y>0.91791</cdr:y>
    </cdr:from>
    <cdr:to>
      <cdr:x>0.98667</cdr:x>
      <cdr:y>1</cdr:y>
    </cdr:to>
    <cdr:sp macro="" textlink="">
      <cdr:nvSpPr>
        <cdr:cNvPr id="2" name="TextBox 1">
          <a:extLst xmlns:a="http://schemas.openxmlformats.org/drawingml/2006/main">
            <a:ext uri="{FF2B5EF4-FFF2-40B4-BE49-F238E27FC236}">
              <a16:creationId xmlns:a16="http://schemas.microsoft.com/office/drawing/2014/main" id="{089058CA-AEFF-FF7C-59F6-1B8A5AD0737B}"/>
            </a:ext>
          </a:extLst>
        </cdr:cNvPr>
        <cdr:cNvSpPr txBox="1"/>
      </cdr:nvSpPr>
      <cdr:spPr>
        <a:xfrm xmlns:a="http://schemas.openxmlformats.org/drawingml/2006/main">
          <a:off x="8153400" y="5175911"/>
          <a:ext cx="3124200" cy="4628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kern="1200" dirty="0">
              <a:solidFill>
                <a:srgbClr val="4EF9FF"/>
              </a:solidFill>
            </a:rPr>
            <a:t>Twenge (2026), </a:t>
          </a:r>
          <a:r>
            <a:rPr lang="en-US" sz="1400" i="1" kern="1200" dirty="0">
              <a:solidFill>
                <a:srgbClr val="4EF9FF"/>
              </a:solidFill>
            </a:rPr>
            <a:t>Journal of Adolescence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12" charset="0"/>
              </a:defRPr>
            </a:lvl1pPr>
          </a:lstStyle>
          <a:p>
            <a:pPr>
              <a:defRPr/>
            </a:pPr>
            <a:endParaRPr lang="en-US"/>
          </a:p>
        </p:txBody>
      </p:sp>
      <p:sp>
        <p:nvSpPr>
          <p:cNvPr id="24576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12"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24576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76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12" charset="0"/>
              </a:defRPr>
            </a:lvl1pPr>
          </a:lstStyle>
          <a:p>
            <a:pPr>
              <a:defRPr/>
            </a:pPr>
            <a:endParaRPr lang="en-US"/>
          </a:p>
        </p:txBody>
      </p:sp>
      <p:sp>
        <p:nvSpPr>
          <p:cNvPr id="24576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12" charset="0"/>
              </a:defRPr>
            </a:lvl1pPr>
          </a:lstStyle>
          <a:p>
            <a:pPr>
              <a:defRPr/>
            </a:pPr>
            <a:fld id="{153B9137-F0C5-BA41-A3F2-57C5353580A3}" type="slidenum">
              <a:rPr lang="en-US"/>
              <a:pPr>
                <a:defRPr/>
              </a:pPr>
              <a:t>‹#›</a:t>
            </a:fld>
            <a:endParaRPr lang="en-US"/>
          </a:p>
        </p:txBody>
      </p:sp>
    </p:spTree>
    <p:extLst>
      <p:ext uri="{BB962C8B-B14F-4D97-AF65-F5344CB8AC3E}">
        <p14:creationId xmlns:p14="http://schemas.microsoft.com/office/powerpoint/2010/main" val="19951209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3DC06730-2225-9D4E-B539-9CE8F7061195}" type="slidenum">
              <a:rPr lang="en-US"/>
              <a:pPr/>
              <a:t>1</a:t>
            </a:fld>
            <a:endParaRPr lang="en-US"/>
          </a:p>
        </p:txBody>
      </p:sp>
      <p:sp>
        <p:nvSpPr>
          <p:cNvPr id="21507" name="Rectangle 2"/>
          <p:cNvSpPr>
            <a:spLocks noGrp="1" noRot="1" noChangeAspect="1" noChangeArrowheads="1" noTextEdit="1"/>
          </p:cNvSpPr>
          <p:nvPr>
            <p:ph type="sldImg"/>
          </p:nvPr>
        </p:nvSpPr>
        <p:spPr>
          <a:xfrm>
            <a:off x="381000" y="685800"/>
            <a:ext cx="6096000" cy="3429000"/>
          </a:xfrm>
          <a:ln/>
        </p:spPr>
      </p:sp>
      <p:sp>
        <p:nvSpPr>
          <p:cNvPr id="21508"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a:t>
            </a:r>
            <a:r>
              <a:rPr lang="en-US" baseline="0" dirty="0"/>
              <a:t> question is: Are teens who spend a lot of time on devices thriving, or are they struggling? Teens say they are struggling. They sleep less </a:t>
            </a:r>
            <a:r>
              <a:rPr lang="mr-IN" baseline="0" dirty="0"/>
              <a:t>–</a:t>
            </a:r>
            <a:r>
              <a:rPr lang="en-US" baseline="0" dirty="0"/>
              <a:t> which is linked to both physical and mental health issues --, they are 71% more likely to have risk factors for suicide like depression, thinking about suicide, or having attempted suicide, and they are twice as likely to be unhappy. These are not small effects. And think about it: How happy are you when you’re on your phone, especially for a long time? </a:t>
            </a:r>
            <a:endParaRPr lang="en-US" dirty="0"/>
          </a:p>
        </p:txBody>
      </p:sp>
      <p:sp>
        <p:nvSpPr>
          <p:cNvPr id="4" name="Slide Number Placeholder 3"/>
          <p:cNvSpPr>
            <a:spLocks noGrp="1"/>
          </p:cNvSpPr>
          <p:nvPr>
            <p:ph type="sldNum" sz="quarter" idx="10"/>
          </p:nvPr>
        </p:nvSpPr>
        <p:spPr/>
        <p:txBody>
          <a:bodyPr/>
          <a:lstStyle/>
          <a:p>
            <a:pPr>
              <a:defRPr/>
            </a:pPr>
            <a:fld id="{153B9137-F0C5-BA41-A3F2-57C5353580A3}" type="slidenum">
              <a:rPr lang="en-US" smtClean="0"/>
              <a:pPr>
                <a:defRPr/>
              </a:pPr>
              <a:t>12</a:t>
            </a:fld>
            <a:endParaRPr lang="en-US" dirty="0"/>
          </a:p>
        </p:txBody>
      </p:sp>
    </p:spTree>
    <p:extLst>
      <p:ext uri="{BB962C8B-B14F-4D97-AF65-F5344CB8AC3E}">
        <p14:creationId xmlns:p14="http://schemas.microsoft.com/office/powerpoint/2010/main" val="3827177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sz="2400"/>
          </a:p>
        </p:txBody>
      </p:sp>
      <p:sp>
        <p:nvSpPr>
          <p:cNvPr id="8" name="Freeform 7"/>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sz="2400"/>
          </a:p>
        </p:txBody>
      </p:sp>
      <p:sp>
        <p:nvSpPr>
          <p:cNvPr id="9" name="Title 8"/>
          <p:cNvSpPr>
            <a:spLocks noGrp="1"/>
          </p:cNvSpPr>
          <p:nvPr>
            <p:ph type="ctrTitle"/>
          </p:nvPr>
        </p:nvSpPr>
        <p:spPr>
          <a:xfrm>
            <a:off x="572085" y="3337560"/>
            <a:ext cx="8640064"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577400" y="1544812"/>
            <a:ext cx="8640064"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fld id="{AFC56213-B4C4-4C5C-8EAE-01416D175C4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8768321-FFA5-CE45-B895-4B1EFD3BAB9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F356D4C-BD07-B248-97C3-4A3F73C6A863}"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02167" y="228600"/>
            <a:ext cx="11387667" cy="5870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8E8793D9-812B-884C-AD00-3FAF32B411E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5C2700A-C943-F141-AE46-0FF65FC57CD5}"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sz="2400"/>
          </a:p>
        </p:txBody>
      </p:sp>
      <p:sp>
        <p:nvSpPr>
          <p:cNvPr id="9" name="Freeform 8"/>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sz="2400"/>
          </a:p>
        </p:txBody>
      </p:sp>
      <p:sp>
        <p:nvSpPr>
          <p:cNvPr id="2" name="Title 1"/>
          <p:cNvSpPr>
            <a:spLocks noGrp="1"/>
          </p:cNvSpPr>
          <p:nvPr>
            <p:ph type="title"/>
          </p:nvPr>
        </p:nvSpPr>
        <p:spPr>
          <a:xfrm>
            <a:off x="914400" y="3583838"/>
            <a:ext cx="88392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914400" y="2485800"/>
            <a:ext cx="88392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3F416CD-67A3-4CF0-A210-F6AF31AC147F}" type="datetimeFigureOut">
              <a:rPr lang="en-US" smtClean="0"/>
              <a:pPr/>
              <a:t>1/12/26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68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9E61486-C999-684C-8F13-006FB9F4EBEF}"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5486400"/>
            <a:ext cx="5386917"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5486400"/>
            <a:ext cx="5389033"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516912"/>
            <a:ext cx="5386917"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516912"/>
            <a:ext cx="5389033"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7FAEEE9-691B-D64D-910F-B9A06A002A83}"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9960864"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pPr>
              <a:defRPr/>
            </a:pPr>
            <a:endParaRPr lang="en-US"/>
          </a:p>
        </p:txBody>
      </p:sp>
      <p:sp>
        <p:nvSpPr>
          <p:cNvPr id="8" name="Slide Number Placeholder 7"/>
          <p:cNvSpPr>
            <a:spLocks noGrp="1"/>
          </p:cNvSpPr>
          <p:nvPr>
            <p:ph type="sldNum" sz="quarter" idx="11"/>
          </p:nvPr>
        </p:nvSpPr>
        <p:spPr/>
        <p:txBody>
          <a:bodyPr/>
          <a:lstStyle/>
          <a:p>
            <a:pPr>
              <a:defRPr/>
            </a:pPr>
            <a:fld id="{D0E646EC-4BA5-BD44-BAD5-0EF2C2CD19CF}"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A8E642D-B3AD-194D-8BA2-8542E1BA688D}"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5528"/>
            <a:ext cx="42672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609600" y="214424"/>
            <a:ext cx="36576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1981200"/>
            <a:ext cx="94488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10875264" y="6422065"/>
            <a:ext cx="1016000" cy="365125"/>
          </a:xfrm>
        </p:spPr>
        <p:txBody>
          <a:bodyPr/>
          <a:lstStyle/>
          <a:p>
            <a:pPr>
              <a:defRPr/>
            </a:pPr>
            <a:fld id="{1CCBB22B-506E-E047-8F25-D4C81A870103}"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08976" y="1705709"/>
            <a:ext cx="4071824"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420837"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7408979" y="2998765"/>
            <a:ext cx="4071821"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09600" y="6422065"/>
            <a:ext cx="2844800" cy="365125"/>
          </a:xfr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DEF8CBA-44E3-4A49-99F0-1D22D4DD6B73}"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sz="2400"/>
          </a:p>
        </p:txBody>
      </p:sp>
      <p:sp>
        <p:nvSpPr>
          <p:cNvPr id="16" name="Freeform 15"/>
          <p:cNvSpPr>
            <a:spLocks/>
          </p:cNvSpPr>
          <p:nvPr/>
        </p:nvSpPr>
        <p:spPr bwMode="auto">
          <a:xfrm>
            <a:off x="9753600" y="0"/>
            <a:ext cx="24384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sz="2400"/>
          </a:p>
        </p:txBody>
      </p:sp>
      <p:sp>
        <p:nvSpPr>
          <p:cNvPr id="9" name="Title Placeholder 8"/>
          <p:cNvSpPr>
            <a:spLocks noGrp="1"/>
          </p:cNvSpPr>
          <p:nvPr>
            <p:ph type="title"/>
          </p:nvPr>
        </p:nvSpPr>
        <p:spPr>
          <a:xfrm>
            <a:off x="609600" y="274638"/>
            <a:ext cx="99568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609600" y="1600201"/>
            <a:ext cx="995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422065"/>
            <a:ext cx="28448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endParaRPr lang="en-US"/>
          </a:p>
        </p:txBody>
      </p:sp>
      <p:sp>
        <p:nvSpPr>
          <p:cNvPr id="22" name="Footer Placeholder 21"/>
          <p:cNvSpPr>
            <a:spLocks noGrp="1"/>
          </p:cNvSpPr>
          <p:nvPr>
            <p:ph type="ftr" sz="quarter" idx="3"/>
          </p:nvPr>
        </p:nvSpPr>
        <p:spPr>
          <a:xfrm>
            <a:off x="4165600" y="6422065"/>
            <a:ext cx="38608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endParaRPr lang="en-US"/>
          </a:p>
        </p:txBody>
      </p:sp>
      <p:sp>
        <p:nvSpPr>
          <p:cNvPr id="18" name="Slide Number Placeholder 17"/>
          <p:cNvSpPr>
            <a:spLocks noGrp="1"/>
          </p:cNvSpPr>
          <p:nvPr>
            <p:ph type="sldNum" sz="quarter" idx="4"/>
          </p:nvPr>
        </p:nvSpPr>
        <p:spPr>
          <a:xfrm>
            <a:off x="10871200" y="6422065"/>
            <a:ext cx="1016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D253E584-3856-684F-B7B8-A484005CC7F7}"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4602" r:id="rId1"/>
    <p:sldLayoutId id="2147484603" r:id="rId2"/>
    <p:sldLayoutId id="2147484604" r:id="rId3"/>
    <p:sldLayoutId id="2147484605" r:id="rId4"/>
    <p:sldLayoutId id="2147484606" r:id="rId5"/>
    <p:sldLayoutId id="2147484607" r:id="rId6"/>
    <p:sldLayoutId id="2147484608" r:id="rId7"/>
    <p:sldLayoutId id="2147484609" r:id="rId8"/>
    <p:sldLayoutId id="2147484610" r:id="rId9"/>
    <p:sldLayoutId id="2147484611" r:id="rId10"/>
    <p:sldLayoutId id="2147484612" r:id="rId11"/>
    <p:sldLayoutId id="2147484618" r:id="rId12"/>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04015" y="2325534"/>
            <a:ext cx="11049000" cy="2514600"/>
          </a:xfrm>
        </p:spPr>
        <p:txBody>
          <a:bodyPr>
            <a:noAutofit/>
          </a:bodyPr>
          <a:lstStyle/>
          <a:p>
            <a:r>
              <a:rPr lang="en-US" sz="4000" dirty="0">
                <a:effectLst/>
              </a:rPr>
              <a:t>The impact of smartphones, social media, and school laptops on youth mental health and academic performance</a:t>
            </a:r>
          </a:p>
        </p:txBody>
      </p:sp>
      <p:sp>
        <p:nvSpPr>
          <p:cNvPr id="6" name="Subtitle 5"/>
          <p:cNvSpPr>
            <a:spLocks noGrp="1"/>
          </p:cNvSpPr>
          <p:nvPr>
            <p:ph type="subTitle" idx="1"/>
          </p:nvPr>
        </p:nvSpPr>
        <p:spPr>
          <a:xfrm>
            <a:off x="3810000" y="228599"/>
            <a:ext cx="7315200" cy="1600201"/>
          </a:xfrm>
        </p:spPr>
        <p:txBody>
          <a:bodyPr/>
          <a:lstStyle/>
          <a:p>
            <a:pPr>
              <a:defRPr/>
            </a:pPr>
            <a:r>
              <a:rPr lang="en-US" sz="2400" dirty="0">
                <a:ea typeface="ＭＳ Ｐゴシック" charset="-128"/>
                <a:cs typeface="ＭＳ Ｐゴシック" charset="-128"/>
              </a:rPr>
              <a:t>Jean M. </a:t>
            </a:r>
            <a:r>
              <a:rPr lang="en-US" sz="2400" dirty="0" err="1">
                <a:ea typeface="ＭＳ Ｐゴシック" charset="-128"/>
                <a:cs typeface="ＭＳ Ｐゴシック" charset="-128"/>
              </a:rPr>
              <a:t>Twenge</a:t>
            </a:r>
            <a:endParaRPr lang="en-US" sz="2400" dirty="0">
              <a:ea typeface="ＭＳ Ｐゴシック" charset="-128"/>
              <a:cs typeface="ＭＳ Ｐゴシック" charset="-128"/>
            </a:endParaRPr>
          </a:p>
          <a:p>
            <a:pPr>
              <a:defRPr/>
            </a:pPr>
            <a:r>
              <a:rPr lang="en-US" sz="2400" dirty="0">
                <a:ea typeface="ＭＳ Ｐゴシック" charset="-128"/>
                <a:cs typeface="ＭＳ Ｐゴシック" charset="-128"/>
              </a:rPr>
              <a:t>Professor of Psychology</a:t>
            </a:r>
          </a:p>
          <a:p>
            <a:pPr>
              <a:defRPr/>
            </a:pPr>
            <a:r>
              <a:rPr lang="en-US" sz="2400" dirty="0">
                <a:ea typeface="ＭＳ Ｐゴシック" charset="-128"/>
                <a:cs typeface="ＭＳ Ｐゴシック" charset="-128"/>
              </a:rPr>
              <a:t>San Diego State University</a:t>
            </a:r>
          </a:p>
          <a:p>
            <a:endParaRPr lang="en-US" dirty="0"/>
          </a:p>
        </p:txBody>
      </p:sp>
      <p:sp>
        <p:nvSpPr>
          <p:cNvPr id="2" name="TextBox 1">
            <a:extLst>
              <a:ext uri="{FF2B5EF4-FFF2-40B4-BE49-F238E27FC236}">
                <a16:creationId xmlns:a16="http://schemas.microsoft.com/office/drawing/2014/main" id="{C4F44E28-3A97-D361-EE1E-392011086021}"/>
              </a:ext>
            </a:extLst>
          </p:cNvPr>
          <p:cNvSpPr txBox="1"/>
          <p:nvPr/>
        </p:nvSpPr>
        <p:spPr>
          <a:xfrm>
            <a:off x="6934200" y="5943600"/>
            <a:ext cx="4821128" cy="584775"/>
          </a:xfrm>
          <a:prstGeom prst="rect">
            <a:avLst/>
          </a:prstGeom>
          <a:noFill/>
        </p:spPr>
        <p:txBody>
          <a:bodyPr wrap="none" rtlCol="0">
            <a:spAutoFit/>
          </a:bodyPr>
          <a:lstStyle/>
          <a:p>
            <a:r>
              <a:rPr lang="en-US" sz="3200" dirty="0" err="1">
                <a:solidFill>
                  <a:srgbClr val="FFFF00"/>
                </a:solidFill>
                <a:latin typeface="+mj-lt"/>
              </a:rPr>
              <a:t>Substack</a:t>
            </a:r>
            <a:r>
              <a:rPr lang="en-US" sz="3200" dirty="0">
                <a:solidFill>
                  <a:srgbClr val="FFFF00"/>
                </a:solidFill>
                <a:latin typeface="+mj-lt"/>
              </a:rPr>
              <a:t>: Generation Tech</a:t>
            </a:r>
          </a:p>
        </p:txBody>
      </p:sp>
      <p:sp>
        <p:nvSpPr>
          <p:cNvPr id="3" name="TextBox 2">
            <a:extLst>
              <a:ext uri="{FF2B5EF4-FFF2-40B4-BE49-F238E27FC236}">
                <a16:creationId xmlns:a16="http://schemas.microsoft.com/office/drawing/2014/main" id="{31D1B140-B269-AEDB-F4B2-009C4CF07B97}"/>
              </a:ext>
            </a:extLst>
          </p:cNvPr>
          <p:cNvSpPr txBox="1"/>
          <p:nvPr/>
        </p:nvSpPr>
        <p:spPr>
          <a:xfrm>
            <a:off x="436672" y="5943600"/>
            <a:ext cx="4423262" cy="584775"/>
          </a:xfrm>
          <a:prstGeom prst="rect">
            <a:avLst/>
          </a:prstGeom>
          <a:noFill/>
        </p:spPr>
        <p:txBody>
          <a:bodyPr wrap="none" rtlCol="0">
            <a:spAutoFit/>
          </a:bodyPr>
          <a:lstStyle/>
          <a:p>
            <a:r>
              <a:rPr lang="en-US" sz="3200" dirty="0">
                <a:solidFill>
                  <a:srgbClr val="4EF9FF"/>
                </a:solidFill>
                <a:latin typeface="+mj-lt"/>
              </a:rPr>
              <a:t>Twitter/X: @</a:t>
            </a:r>
            <a:r>
              <a:rPr lang="en-US" sz="3200" dirty="0" err="1">
                <a:solidFill>
                  <a:srgbClr val="4EF9FF"/>
                </a:solidFill>
                <a:latin typeface="+mj-lt"/>
              </a:rPr>
              <a:t>jean_twenge</a:t>
            </a:r>
            <a:endParaRPr lang="en-US" sz="3200" dirty="0">
              <a:solidFill>
                <a:srgbClr val="4EF9FF"/>
              </a:solidFill>
              <a:latin typeface="+mj-lt"/>
            </a:endParaRPr>
          </a:p>
        </p:txBody>
      </p:sp>
      <p:sp>
        <p:nvSpPr>
          <p:cNvPr id="4" name="TextBox 3">
            <a:extLst>
              <a:ext uri="{FF2B5EF4-FFF2-40B4-BE49-F238E27FC236}">
                <a16:creationId xmlns:a16="http://schemas.microsoft.com/office/drawing/2014/main" id="{0B893060-703B-44D0-303A-7EBD613A694B}"/>
              </a:ext>
            </a:extLst>
          </p:cNvPr>
          <p:cNvSpPr txBox="1"/>
          <p:nvPr/>
        </p:nvSpPr>
        <p:spPr>
          <a:xfrm>
            <a:off x="3576246" y="5115808"/>
            <a:ext cx="5505290" cy="584775"/>
          </a:xfrm>
          <a:prstGeom prst="rect">
            <a:avLst/>
          </a:prstGeom>
          <a:noFill/>
        </p:spPr>
        <p:txBody>
          <a:bodyPr wrap="none" rtlCol="0">
            <a:spAutoFit/>
          </a:bodyPr>
          <a:lstStyle/>
          <a:p>
            <a:r>
              <a:rPr lang="en-US" sz="3200" dirty="0">
                <a:solidFill>
                  <a:srgbClr val="00FF00"/>
                </a:solidFill>
                <a:latin typeface="+mj-lt"/>
              </a:rPr>
              <a:t>Website: </a:t>
            </a:r>
            <a:r>
              <a:rPr lang="en-US" sz="3200" dirty="0" err="1">
                <a:solidFill>
                  <a:srgbClr val="00FF00"/>
                </a:solidFill>
                <a:latin typeface="+mj-lt"/>
              </a:rPr>
              <a:t>www.jeantwenge.com</a:t>
            </a:r>
            <a:endParaRPr lang="en-US" sz="3200" dirty="0">
              <a:solidFill>
                <a:srgbClr val="00FF00"/>
              </a:solidFill>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9753600" cy="685800"/>
          </a:xfrm>
        </p:spPr>
        <p:txBody>
          <a:bodyPr>
            <a:noAutofit/>
          </a:bodyPr>
          <a:lstStyle/>
          <a:p>
            <a:r>
              <a:rPr lang="en-US" sz="4000" dirty="0"/>
              <a:t>Time socializing in person</a:t>
            </a:r>
          </a:p>
        </p:txBody>
      </p:sp>
      <p:graphicFrame>
        <p:nvGraphicFramePr>
          <p:cNvPr id="5" name="Content Placeholder 4"/>
          <p:cNvGraphicFramePr>
            <a:graphicFrameLocks noGrp="1"/>
          </p:cNvGraphicFramePr>
          <p:nvPr>
            <p:ph idx="1"/>
          </p:nvPr>
        </p:nvGraphicFramePr>
        <p:xfrm>
          <a:off x="457200" y="895290"/>
          <a:ext cx="112014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A99CFC1F-7189-2301-FB92-92EB58E967CC}"/>
              </a:ext>
            </a:extLst>
          </p:cNvPr>
          <p:cNvSpPr txBox="1"/>
          <p:nvPr/>
        </p:nvSpPr>
        <p:spPr>
          <a:xfrm>
            <a:off x="4267201" y="6305490"/>
            <a:ext cx="3052695" cy="400110"/>
          </a:xfrm>
          <a:prstGeom prst="rect">
            <a:avLst/>
          </a:prstGeom>
          <a:noFill/>
        </p:spPr>
        <p:txBody>
          <a:bodyPr wrap="none" rtlCol="0">
            <a:spAutoFit/>
          </a:bodyPr>
          <a:lstStyle/>
          <a:p>
            <a:r>
              <a:rPr lang="en-US" sz="2000" dirty="0">
                <a:solidFill>
                  <a:srgbClr val="FFFF00"/>
                </a:solidFill>
                <a:latin typeface="+mj-lt"/>
              </a:rPr>
              <a:t>American Time Use Survey</a:t>
            </a:r>
          </a:p>
        </p:txBody>
      </p:sp>
    </p:spTree>
    <p:extLst>
      <p:ext uri="{BB962C8B-B14F-4D97-AF65-F5344CB8AC3E}">
        <p14:creationId xmlns:p14="http://schemas.microsoft.com/office/powerpoint/2010/main" val="379387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7700" y="152400"/>
            <a:ext cx="8382000" cy="685800"/>
          </a:xfrm>
        </p:spPr>
        <p:txBody>
          <a:bodyPr>
            <a:noAutofit/>
          </a:bodyPr>
          <a:lstStyle/>
          <a:p>
            <a:r>
              <a:rPr lang="en-US" sz="3600" dirty="0"/>
              <a:t>Sleeping less than 7 hours a night</a:t>
            </a:r>
          </a:p>
        </p:txBody>
      </p:sp>
      <p:graphicFrame>
        <p:nvGraphicFramePr>
          <p:cNvPr id="5" name="Content Placeholder 4"/>
          <p:cNvGraphicFramePr>
            <a:graphicFrameLocks noGrp="1"/>
          </p:cNvGraphicFramePr>
          <p:nvPr>
            <p:ph idx="1"/>
          </p:nvPr>
        </p:nvGraphicFramePr>
        <p:xfrm>
          <a:off x="647700" y="990600"/>
          <a:ext cx="10858500" cy="5562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297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52400"/>
            <a:ext cx="9715500" cy="715962"/>
          </a:xfrm>
        </p:spPr>
        <p:txBody>
          <a:bodyPr>
            <a:normAutofit/>
          </a:bodyPr>
          <a:lstStyle/>
          <a:p>
            <a:r>
              <a:rPr lang="en-US" sz="3600" dirty="0"/>
              <a:t>Social media and depression, UK 14-year-olds</a:t>
            </a:r>
          </a:p>
        </p:txBody>
      </p:sp>
      <p:graphicFrame>
        <p:nvGraphicFramePr>
          <p:cNvPr id="5" name="Content Placeholder 4"/>
          <p:cNvGraphicFramePr>
            <a:graphicFrameLocks noGrp="1"/>
          </p:cNvGraphicFramePr>
          <p:nvPr>
            <p:ph idx="1"/>
          </p:nvPr>
        </p:nvGraphicFramePr>
        <p:xfrm>
          <a:off x="609600" y="1095345"/>
          <a:ext cx="104394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267201" y="6325568"/>
            <a:ext cx="3761607" cy="400110"/>
          </a:xfrm>
          <a:prstGeom prst="rect">
            <a:avLst/>
          </a:prstGeom>
          <a:noFill/>
        </p:spPr>
        <p:txBody>
          <a:bodyPr wrap="none" rtlCol="0">
            <a:spAutoFit/>
          </a:bodyPr>
          <a:lstStyle/>
          <a:p>
            <a:r>
              <a:rPr lang="en-US" sz="2000" dirty="0">
                <a:solidFill>
                  <a:srgbClr val="FFFF00"/>
                </a:solidFill>
                <a:latin typeface="+mj-lt"/>
              </a:rPr>
              <a:t>Hours per day using social media</a:t>
            </a:r>
          </a:p>
        </p:txBody>
      </p:sp>
    </p:spTree>
    <p:extLst>
      <p:ext uri="{BB962C8B-B14F-4D97-AF65-F5344CB8AC3E}">
        <p14:creationId xmlns:p14="http://schemas.microsoft.com/office/powerpoint/2010/main" val="72948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EA6FD-1C3A-2003-8F5D-FA4C4DE27829}"/>
              </a:ext>
            </a:extLst>
          </p:cNvPr>
          <p:cNvSpPr>
            <a:spLocks noGrp="1"/>
          </p:cNvSpPr>
          <p:nvPr>
            <p:ph type="title"/>
          </p:nvPr>
        </p:nvSpPr>
        <p:spPr>
          <a:xfrm>
            <a:off x="457200" y="76200"/>
            <a:ext cx="11201400" cy="838200"/>
          </a:xfrm>
        </p:spPr>
        <p:txBody>
          <a:bodyPr>
            <a:normAutofit/>
          </a:bodyPr>
          <a:lstStyle/>
          <a:p>
            <a:r>
              <a:rPr lang="en-US" sz="4000" dirty="0"/>
              <a:t>Families cutting back on screen time experiment</a:t>
            </a:r>
          </a:p>
        </p:txBody>
      </p:sp>
      <p:sp>
        <p:nvSpPr>
          <p:cNvPr id="3" name="Content Placeholder 2">
            <a:extLst>
              <a:ext uri="{FF2B5EF4-FFF2-40B4-BE49-F238E27FC236}">
                <a16:creationId xmlns:a16="http://schemas.microsoft.com/office/drawing/2014/main" id="{B851F735-452F-7012-92C4-13B0BC57A256}"/>
              </a:ext>
            </a:extLst>
          </p:cNvPr>
          <p:cNvSpPr>
            <a:spLocks noGrp="1"/>
          </p:cNvSpPr>
          <p:nvPr>
            <p:ph sz="half" idx="1"/>
          </p:nvPr>
        </p:nvSpPr>
        <p:spPr>
          <a:xfrm>
            <a:off x="533400" y="1143001"/>
            <a:ext cx="5105400" cy="5570209"/>
          </a:xfrm>
        </p:spPr>
        <p:txBody>
          <a:bodyPr/>
          <a:lstStyle/>
          <a:p>
            <a:r>
              <a:rPr lang="en-US" dirty="0">
                <a:solidFill>
                  <a:srgbClr val="FF88F8"/>
                </a:solidFill>
              </a:rPr>
              <a:t>Denmark</a:t>
            </a:r>
          </a:p>
          <a:p>
            <a:r>
              <a:rPr lang="en-US" dirty="0">
                <a:solidFill>
                  <a:srgbClr val="4EF9FF"/>
                </a:solidFill>
              </a:rPr>
              <a:t>Families restricted kids and teens’ leisure screen use to 3 </a:t>
            </a:r>
            <a:r>
              <a:rPr lang="en-US" dirty="0" err="1">
                <a:solidFill>
                  <a:srgbClr val="4EF9FF"/>
                </a:solidFill>
              </a:rPr>
              <a:t>hrs</a:t>
            </a:r>
            <a:r>
              <a:rPr lang="en-US" dirty="0">
                <a:solidFill>
                  <a:srgbClr val="4EF9FF"/>
                </a:solidFill>
              </a:rPr>
              <a:t>/</a:t>
            </a:r>
            <a:r>
              <a:rPr lang="en-US" dirty="0" err="1">
                <a:solidFill>
                  <a:srgbClr val="4EF9FF"/>
                </a:solidFill>
              </a:rPr>
              <a:t>wk</a:t>
            </a:r>
            <a:endParaRPr lang="en-US" dirty="0">
              <a:solidFill>
                <a:srgbClr val="4EF9FF"/>
              </a:solidFill>
            </a:endParaRPr>
          </a:p>
          <a:p>
            <a:r>
              <a:rPr lang="en-US" dirty="0">
                <a:solidFill>
                  <a:srgbClr val="FFFF00"/>
                </a:solidFill>
              </a:rPr>
              <a:t>Handed over smartphones</a:t>
            </a:r>
          </a:p>
          <a:p>
            <a:pPr lvl="1"/>
            <a:r>
              <a:rPr lang="en-US" dirty="0"/>
              <a:t>Replaced with flip phones</a:t>
            </a:r>
          </a:p>
          <a:p>
            <a:r>
              <a:rPr lang="en-US" dirty="0">
                <a:solidFill>
                  <a:srgbClr val="FFC000"/>
                </a:solidFill>
              </a:rPr>
              <a:t>vs. control group</a:t>
            </a:r>
          </a:p>
          <a:p>
            <a:r>
              <a:rPr lang="en-US" dirty="0">
                <a:solidFill>
                  <a:srgbClr val="00FF00"/>
                </a:solidFill>
              </a:rPr>
              <a:t>Can show causation</a:t>
            </a:r>
          </a:p>
          <a:p>
            <a:r>
              <a:rPr lang="en-US" dirty="0">
                <a:solidFill>
                  <a:srgbClr val="FF88F8"/>
                </a:solidFill>
              </a:rPr>
              <a:t>Results for kids &amp; teens:</a:t>
            </a:r>
          </a:p>
          <a:p>
            <a:endParaRPr lang="en-US" dirty="0"/>
          </a:p>
        </p:txBody>
      </p:sp>
      <p:graphicFrame>
        <p:nvGraphicFramePr>
          <p:cNvPr id="5" name="Content Placeholder 4">
            <a:extLst>
              <a:ext uri="{FF2B5EF4-FFF2-40B4-BE49-F238E27FC236}">
                <a16:creationId xmlns:a16="http://schemas.microsoft.com/office/drawing/2014/main" id="{4E27C3B9-A71F-24D2-5052-16E84DF6FAB5}"/>
              </a:ext>
            </a:extLst>
          </p:cNvPr>
          <p:cNvGraphicFramePr>
            <a:graphicFrameLocks noGrp="1"/>
          </p:cNvGraphicFramePr>
          <p:nvPr>
            <p:ph sz="half" idx="2"/>
          </p:nvPr>
        </p:nvGraphicFramePr>
        <p:xfrm>
          <a:off x="5715000" y="1143000"/>
          <a:ext cx="60198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60F9BCA4-5FCD-F7FE-A142-16B02EDE1124}"/>
              </a:ext>
            </a:extLst>
          </p:cNvPr>
          <p:cNvSpPr txBox="1"/>
          <p:nvPr/>
        </p:nvSpPr>
        <p:spPr>
          <a:xfrm>
            <a:off x="8724290" y="6412468"/>
            <a:ext cx="3201261" cy="369332"/>
          </a:xfrm>
          <a:prstGeom prst="rect">
            <a:avLst/>
          </a:prstGeom>
          <a:noFill/>
        </p:spPr>
        <p:txBody>
          <a:bodyPr wrap="none" rtlCol="0">
            <a:spAutoFit/>
          </a:bodyPr>
          <a:lstStyle/>
          <a:p>
            <a:r>
              <a:rPr lang="en-US" sz="1800" dirty="0">
                <a:solidFill>
                  <a:srgbClr val="4EF9FF"/>
                </a:solidFill>
                <a:latin typeface="+mj-lt"/>
                <a:ea typeface="Aptos" panose="020B0004020202020204" pitchFamily="34" charset="0"/>
                <a:cs typeface="Times New Roman" panose="02020603050405020304" pitchFamily="18" charset="0"/>
              </a:rPr>
              <a:t>Schmidt-Persson et al. </a:t>
            </a:r>
            <a:r>
              <a:rPr lang="en-US" sz="1800" dirty="0">
                <a:solidFill>
                  <a:srgbClr val="4EF9FF"/>
                </a:solidFill>
                <a:latin typeface="+mj-lt"/>
              </a:rPr>
              <a:t> (2024)</a:t>
            </a:r>
          </a:p>
        </p:txBody>
      </p:sp>
    </p:spTree>
    <p:extLst>
      <p:ext uri="{BB962C8B-B14F-4D97-AF65-F5344CB8AC3E}">
        <p14:creationId xmlns:p14="http://schemas.microsoft.com/office/powerpoint/2010/main" val="355376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graphicEl>
                                              <a:chart seriesIdx="-4" categoryIdx="0" bldStep="category"/>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chart seriesIdx="-4" categoryIdx="1" bldStep="category"/>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graphicEl>
                                              <a:chart seriesIdx="-4" categoryIdx="2"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8649A-F744-E173-4B04-B671EEDE3F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165A49-8951-1222-E39C-6D037C4094DE}"/>
              </a:ext>
            </a:extLst>
          </p:cNvPr>
          <p:cNvSpPr>
            <a:spLocks noGrp="1"/>
          </p:cNvSpPr>
          <p:nvPr>
            <p:ph type="title"/>
          </p:nvPr>
        </p:nvSpPr>
        <p:spPr/>
        <p:txBody>
          <a:bodyPr/>
          <a:lstStyle/>
          <a:p>
            <a:r>
              <a:rPr lang="en-US" dirty="0"/>
              <a:t>Also:</a:t>
            </a:r>
          </a:p>
        </p:txBody>
      </p:sp>
      <p:sp>
        <p:nvSpPr>
          <p:cNvPr id="3" name="Text Placeholder 2">
            <a:extLst>
              <a:ext uri="{FF2B5EF4-FFF2-40B4-BE49-F238E27FC236}">
                <a16:creationId xmlns:a16="http://schemas.microsoft.com/office/drawing/2014/main" id="{F8DBAC90-80F1-6A2B-921B-7FE59435E2E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68831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EA668-C797-96EF-074A-E195249E830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9079466-D730-0FED-49BB-922E31B0B358}"/>
              </a:ext>
            </a:extLst>
          </p:cNvPr>
          <p:cNvSpPr>
            <a:spLocks noGrp="1"/>
          </p:cNvSpPr>
          <p:nvPr>
            <p:ph type="title"/>
          </p:nvPr>
        </p:nvSpPr>
        <p:spPr>
          <a:xfrm>
            <a:off x="685800" y="228600"/>
            <a:ext cx="11201400" cy="594122"/>
          </a:xfrm>
        </p:spPr>
        <p:txBody>
          <a:bodyPr>
            <a:noAutofit/>
          </a:bodyPr>
          <a:lstStyle/>
          <a:p>
            <a:r>
              <a:rPr lang="en-US" sz="3600" dirty="0"/>
              <a:t>NAEP academic performance, reading, U.S. 12</a:t>
            </a:r>
            <a:r>
              <a:rPr lang="en-US" sz="3600" baseline="30000" dirty="0"/>
              <a:t>th</a:t>
            </a:r>
            <a:r>
              <a:rPr lang="en-US" sz="3600" dirty="0"/>
              <a:t> graders</a:t>
            </a:r>
          </a:p>
        </p:txBody>
      </p:sp>
      <p:graphicFrame>
        <p:nvGraphicFramePr>
          <p:cNvPr id="5" name="Content Placeholder 4">
            <a:extLst>
              <a:ext uri="{FF2B5EF4-FFF2-40B4-BE49-F238E27FC236}">
                <a16:creationId xmlns:a16="http://schemas.microsoft.com/office/drawing/2014/main" id="{0405F5E6-5BA8-8EFC-BCBA-216F837BB055}"/>
              </a:ext>
            </a:extLst>
          </p:cNvPr>
          <p:cNvGraphicFramePr>
            <a:graphicFrameLocks noGrp="1"/>
          </p:cNvGraphicFramePr>
          <p:nvPr>
            <p:ph idx="1"/>
          </p:nvPr>
        </p:nvGraphicFramePr>
        <p:xfrm>
          <a:off x="685800" y="1219200"/>
          <a:ext cx="106680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075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2406E-0D9D-B109-ADB0-C9A8690D707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E429A55-908A-1FAB-F894-E090014C65A2}"/>
              </a:ext>
            </a:extLst>
          </p:cNvPr>
          <p:cNvSpPr>
            <a:spLocks noGrp="1"/>
          </p:cNvSpPr>
          <p:nvPr>
            <p:ph type="title"/>
          </p:nvPr>
        </p:nvSpPr>
        <p:spPr>
          <a:xfrm>
            <a:off x="685800" y="228600"/>
            <a:ext cx="10896600" cy="594122"/>
          </a:xfrm>
        </p:spPr>
        <p:txBody>
          <a:bodyPr>
            <a:noAutofit/>
          </a:bodyPr>
          <a:lstStyle/>
          <a:p>
            <a:r>
              <a:rPr lang="en-US" sz="3600" dirty="0"/>
              <a:t>NAEP academic performance, math, U.S. 12</a:t>
            </a:r>
            <a:r>
              <a:rPr lang="en-US" sz="3600" baseline="30000" dirty="0"/>
              <a:t>th</a:t>
            </a:r>
            <a:r>
              <a:rPr lang="en-US" sz="3600" dirty="0"/>
              <a:t> graders</a:t>
            </a:r>
          </a:p>
        </p:txBody>
      </p:sp>
      <p:graphicFrame>
        <p:nvGraphicFramePr>
          <p:cNvPr id="5" name="Content Placeholder 4">
            <a:extLst>
              <a:ext uri="{FF2B5EF4-FFF2-40B4-BE49-F238E27FC236}">
                <a16:creationId xmlns:a16="http://schemas.microsoft.com/office/drawing/2014/main" id="{F48AA679-1324-4B2F-F56B-EFA1E565C714}"/>
              </a:ext>
            </a:extLst>
          </p:cNvPr>
          <p:cNvGraphicFramePr>
            <a:graphicFrameLocks noGrp="1"/>
          </p:cNvGraphicFramePr>
          <p:nvPr>
            <p:ph idx="1"/>
          </p:nvPr>
        </p:nvGraphicFramePr>
        <p:xfrm>
          <a:off x="685800" y="1219200"/>
          <a:ext cx="106680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4391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236C34-897C-7AA5-5747-9D3A0CA97B93}"/>
              </a:ext>
            </a:extLst>
          </p:cNvPr>
          <p:cNvPicPr>
            <a:picLocks noChangeAspect="1"/>
          </p:cNvPicPr>
          <p:nvPr/>
        </p:nvPicPr>
        <p:blipFill>
          <a:blip r:embed="rId2"/>
          <a:stretch>
            <a:fillRect/>
          </a:stretch>
        </p:blipFill>
        <p:spPr>
          <a:xfrm>
            <a:off x="381000" y="152400"/>
            <a:ext cx="11506200" cy="6400800"/>
          </a:xfrm>
          <a:prstGeom prst="rect">
            <a:avLst/>
          </a:prstGeom>
        </p:spPr>
      </p:pic>
    </p:spTree>
    <p:extLst>
      <p:ext uri="{BB962C8B-B14F-4D97-AF65-F5344CB8AC3E}">
        <p14:creationId xmlns:p14="http://schemas.microsoft.com/office/powerpoint/2010/main" val="3865142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685800"/>
          </a:xfrm>
        </p:spPr>
        <p:txBody>
          <a:bodyPr>
            <a:normAutofit fontScale="90000"/>
          </a:bodyPr>
          <a:lstStyle/>
          <a:p>
            <a:r>
              <a:rPr lang="en-US" dirty="0"/>
              <a:t>Why the decline?</a:t>
            </a:r>
          </a:p>
        </p:txBody>
      </p:sp>
      <p:sp>
        <p:nvSpPr>
          <p:cNvPr id="4" name="Content Placeholder 3"/>
          <p:cNvSpPr>
            <a:spLocks noGrp="1"/>
          </p:cNvSpPr>
          <p:nvPr>
            <p:ph sz="half" idx="2"/>
          </p:nvPr>
        </p:nvSpPr>
        <p:spPr>
          <a:xfrm>
            <a:off x="6019800" y="914400"/>
            <a:ext cx="5791200" cy="5791200"/>
          </a:xfrm>
        </p:spPr>
        <p:txBody>
          <a:bodyPr>
            <a:normAutofit/>
          </a:bodyPr>
          <a:lstStyle/>
          <a:p>
            <a:r>
              <a:rPr lang="en-US" dirty="0">
                <a:solidFill>
                  <a:srgbClr val="4EF9FF"/>
                </a:solidFill>
              </a:rPr>
              <a:t>One reason: Use of phones, tablets, and laptops for leisure during the school day</a:t>
            </a:r>
          </a:p>
          <a:p>
            <a:r>
              <a:rPr lang="en-US" dirty="0">
                <a:solidFill>
                  <a:srgbClr val="FFFF00"/>
                </a:solidFill>
              </a:rPr>
              <a:t>High school students use their phones for an hour during the school day</a:t>
            </a:r>
          </a:p>
          <a:p>
            <a:pPr lvl="1"/>
            <a:r>
              <a:rPr lang="en-US" dirty="0">
                <a:solidFill>
                  <a:srgbClr val="00FF00"/>
                </a:solidFill>
              </a:rPr>
              <a:t>Social media, videos, and games</a:t>
            </a:r>
          </a:p>
          <a:p>
            <a:pPr lvl="1"/>
            <a:r>
              <a:rPr lang="en-US" dirty="0">
                <a:solidFill>
                  <a:srgbClr val="00FF00"/>
                </a:solidFill>
              </a:rPr>
              <a:t>Not for educational purposes</a:t>
            </a:r>
          </a:p>
          <a:p>
            <a:endParaRPr lang="en-US" dirty="0"/>
          </a:p>
          <a:p>
            <a:endParaRPr lang="en-US" dirty="0"/>
          </a:p>
          <a:p>
            <a:endParaRPr lang="en-US" dirty="0"/>
          </a:p>
          <a:p>
            <a:endParaRPr lang="en-US" dirty="0"/>
          </a:p>
          <a:p>
            <a:pPr marL="27432" indent="0">
              <a:buNone/>
            </a:pPr>
            <a:endParaRPr lang="en-US" dirty="0"/>
          </a:p>
          <a:p>
            <a:endParaRPr lang="en-US" dirty="0"/>
          </a:p>
          <a:p>
            <a:endParaRPr lang="en-US" dirty="0"/>
          </a:p>
        </p:txBody>
      </p:sp>
      <p:pic>
        <p:nvPicPr>
          <p:cNvPr id="12" name="Content Placeholder 11" descr="A group of girls sitting at desks in a classroom&#10;&#10;AI-generated content may be incorrect.">
            <a:extLst>
              <a:ext uri="{FF2B5EF4-FFF2-40B4-BE49-F238E27FC236}">
                <a16:creationId xmlns:a16="http://schemas.microsoft.com/office/drawing/2014/main" id="{F683FA1C-5328-7AFB-BCF2-C98798B6DBB2}"/>
              </a:ext>
            </a:extLst>
          </p:cNvPr>
          <p:cNvPicPr>
            <a:picLocks noGrp="1" noChangeAspect="1"/>
          </p:cNvPicPr>
          <p:nvPr>
            <p:ph sz="half" idx="1"/>
          </p:nvPr>
        </p:nvPicPr>
        <p:blipFill>
          <a:blip r:embed="rId2"/>
          <a:stretch>
            <a:fillRect/>
          </a:stretch>
        </p:blipFill>
        <p:spPr>
          <a:xfrm>
            <a:off x="484632" y="1447800"/>
            <a:ext cx="4661249" cy="4525963"/>
          </a:xfrm>
        </p:spPr>
      </p:pic>
    </p:spTree>
    <p:extLst>
      <p:ext uri="{BB962C8B-B14F-4D97-AF65-F5344CB8AC3E}">
        <p14:creationId xmlns:p14="http://schemas.microsoft.com/office/powerpoint/2010/main" val="403735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B63B2-E515-4046-E897-3D743B0E4A2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66CFDAD-F665-C19B-ED70-6006476755CD}"/>
              </a:ext>
            </a:extLst>
          </p:cNvPr>
          <p:cNvSpPr>
            <a:spLocks noGrp="1"/>
          </p:cNvSpPr>
          <p:nvPr>
            <p:ph type="title"/>
          </p:nvPr>
        </p:nvSpPr>
        <p:spPr>
          <a:xfrm>
            <a:off x="304800" y="152400"/>
            <a:ext cx="11658600" cy="762000"/>
          </a:xfrm>
        </p:spPr>
        <p:txBody>
          <a:bodyPr>
            <a:noAutofit/>
          </a:bodyPr>
          <a:lstStyle/>
          <a:p>
            <a:r>
              <a:rPr lang="en-US" sz="2800" dirty="0"/>
              <a:t>Trends in </a:t>
            </a:r>
            <a:r>
              <a:rPr lang="en-US" sz="2800" dirty="0" err="1"/>
              <a:t>h.s.</a:t>
            </a:r>
            <a:r>
              <a:rPr lang="en-US" sz="2800" dirty="0"/>
              <a:t> science scores by leisure use of devices during school day</a:t>
            </a:r>
          </a:p>
        </p:txBody>
      </p:sp>
      <p:graphicFrame>
        <p:nvGraphicFramePr>
          <p:cNvPr id="5" name="Content Placeholder 4">
            <a:extLst>
              <a:ext uri="{FF2B5EF4-FFF2-40B4-BE49-F238E27FC236}">
                <a16:creationId xmlns:a16="http://schemas.microsoft.com/office/drawing/2014/main" id="{CB64F12B-53D6-30A6-0F8B-C890AC29BE09}"/>
              </a:ext>
            </a:extLst>
          </p:cNvPr>
          <p:cNvGraphicFramePr>
            <a:graphicFrameLocks noGrp="1"/>
          </p:cNvGraphicFramePr>
          <p:nvPr>
            <p:ph idx="1"/>
            <p:extLst>
              <p:ext uri="{D42A27DB-BD31-4B8C-83A1-F6EECF244321}">
                <p14:modId xmlns:p14="http://schemas.microsoft.com/office/powerpoint/2010/main" val="3380914263"/>
              </p:ext>
            </p:extLst>
          </p:nvPr>
        </p:nvGraphicFramePr>
        <p:xfrm>
          <a:off x="381000" y="1066800"/>
          <a:ext cx="11430000" cy="5638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963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CE0B8-D54C-CEA9-900D-3C31E2644A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280827-B5FD-5443-8FCF-A04DF1FDF23B}"/>
              </a:ext>
            </a:extLst>
          </p:cNvPr>
          <p:cNvSpPr>
            <a:spLocks noGrp="1"/>
          </p:cNvSpPr>
          <p:nvPr>
            <p:ph type="title"/>
          </p:nvPr>
        </p:nvSpPr>
        <p:spPr/>
        <p:txBody>
          <a:bodyPr>
            <a:normAutofit/>
          </a:bodyPr>
          <a:lstStyle/>
          <a:p>
            <a:r>
              <a:rPr lang="en-US" dirty="0">
                <a:solidFill>
                  <a:srgbClr val="4EF9FF"/>
                </a:solidFill>
              </a:rPr>
              <a:t>Started to notice sudden changes around 2012 </a:t>
            </a:r>
            <a:r>
              <a:rPr lang="mr-IN" dirty="0">
                <a:solidFill>
                  <a:srgbClr val="4EF9FF"/>
                </a:solidFill>
              </a:rPr>
              <a:t>…</a:t>
            </a:r>
            <a:endParaRPr lang="en-US" dirty="0">
              <a:solidFill>
                <a:srgbClr val="4EF9FF"/>
              </a:solidFill>
            </a:endParaRPr>
          </a:p>
        </p:txBody>
      </p:sp>
      <p:sp>
        <p:nvSpPr>
          <p:cNvPr id="3" name="Content Placeholder 2">
            <a:extLst>
              <a:ext uri="{FF2B5EF4-FFF2-40B4-BE49-F238E27FC236}">
                <a16:creationId xmlns:a16="http://schemas.microsoft.com/office/drawing/2014/main" id="{35DE536C-0CE7-1EFB-D81F-A2F00105FBB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8535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26150" y="914400"/>
            <a:ext cx="4704608" cy="1569660"/>
          </a:xfrm>
          <a:prstGeom prst="rect">
            <a:avLst/>
          </a:prstGeom>
          <a:noFill/>
        </p:spPr>
        <p:txBody>
          <a:bodyPr wrap="square" rtlCol="0">
            <a:spAutoFit/>
          </a:bodyPr>
          <a:lstStyle/>
          <a:p>
            <a:r>
              <a:rPr lang="en-US" sz="3200" dirty="0">
                <a:solidFill>
                  <a:srgbClr val="FFFF00"/>
                </a:solidFill>
                <a:latin typeface="Times New Roman" panose="02020603050405020304" pitchFamily="18" charset="0"/>
                <a:cs typeface="Times New Roman" panose="02020603050405020304" pitchFamily="18" charset="0"/>
              </a:rPr>
              <a:t>Thanks for listening!</a:t>
            </a:r>
          </a:p>
          <a:p>
            <a:endParaRPr lang="en-US" sz="3200" dirty="0">
              <a:solidFill>
                <a:srgbClr val="FFFF00"/>
              </a:solidFill>
              <a:latin typeface="Times New Roman" panose="02020603050405020304" pitchFamily="18" charset="0"/>
              <a:cs typeface="Times New Roman" panose="02020603050405020304" pitchFamily="18" charset="0"/>
            </a:endParaRPr>
          </a:p>
          <a:p>
            <a:r>
              <a:rPr lang="en-US" sz="3200" dirty="0">
                <a:solidFill>
                  <a:srgbClr val="FFFF00"/>
                </a:solidFill>
                <a:latin typeface="Times New Roman" panose="02020603050405020304" pitchFamily="18" charset="0"/>
                <a:cs typeface="Times New Roman" panose="02020603050405020304" pitchFamily="18" charset="0"/>
              </a:rPr>
              <a:t>Any questions?</a:t>
            </a:r>
          </a:p>
        </p:txBody>
      </p:sp>
      <p:pic>
        <p:nvPicPr>
          <p:cNvPr id="7" name="Content Placeholder 6" descr="A group of hands holding cell phones&#10;&#10;AI-generated content may be incorrect.">
            <a:extLst>
              <a:ext uri="{FF2B5EF4-FFF2-40B4-BE49-F238E27FC236}">
                <a16:creationId xmlns:a16="http://schemas.microsoft.com/office/drawing/2014/main" id="{9A0C47ED-EECA-30D4-96E4-0E9618282A2C}"/>
              </a:ext>
            </a:extLst>
          </p:cNvPr>
          <p:cNvPicPr>
            <a:picLocks noGrp="1" noChangeAspect="1"/>
          </p:cNvPicPr>
          <p:nvPr>
            <p:ph/>
          </p:nvPr>
        </p:nvPicPr>
        <p:blipFill>
          <a:blip r:embed="rId2"/>
          <a:stretch>
            <a:fillRect/>
          </a:stretch>
        </p:blipFill>
        <p:spPr>
          <a:xfrm>
            <a:off x="457200" y="380999"/>
            <a:ext cx="4114800" cy="6134457"/>
          </a:xfrm>
        </p:spPr>
      </p:pic>
      <p:sp>
        <p:nvSpPr>
          <p:cNvPr id="3" name="TextBox 2">
            <a:extLst>
              <a:ext uri="{FF2B5EF4-FFF2-40B4-BE49-F238E27FC236}">
                <a16:creationId xmlns:a16="http://schemas.microsoft.com/office/drawing/2014/main" id="{6CC0A571-3BE9-B73B-85FD-4912797B458A}"/>
              </a:ext>
            </a:extLst>
          </p:cNvPr>
          <p:cNvSpPr txBox="1"/>
          <p:nvPr/>
        </p:nvSpPr>
        <p:spPr>
          <a:xfrm>
            <a:off x="6477000" y="4114800"/>
            <a:ext cx="5505290" cy="2400657"/>
          </a:xfrm>
          <a:prstGeom prst="rect">
            <a:avLst/>
          </a:prstGeom>
          <a:noFill/>
        </p:spPr>
        <p:txBody>
          <a:bodyPr wrap="none" rtlCol="0">
            <a:spAutoFit/>
          </a:bodyPr>
          <a:lstStyle/>
          <a:p>
            <a:r>
              <a:rPr lang="en-US" sz="3200" dirty="0">
                <a:solidFill>
                  <a:srgbClr val="4EF9FF"/>
                </a:solidFill>
                <a:latin typeface="+mj-lt"/>
              </a:rPr>
              <a:t>Website: </a:t>
            </a:r>
            <a:r>
              <a:rPr lang="en-US" sz="3200" dirty="0" err="1">
                <a:solidFill>
                  <a:srgbClr val="4EF9FF"/>
                </a:solidFill>
                <a:latin typeface="+mj-lt"/>
              </a:rPr>
              <a:t>www.jeantwenge.com</a:t>
            </a:r>
            <a:endParaRPr lang="en-US" sz="3200" dirty="0">
              <a:solidFill>
                <a:srgbClr val="4EF9FF"/>
              </a:solidFill>
              <a:latin typeface="+mj-lt"/>
            </a:endParaRPr>
          </a:p>
          <a:p>
            <a:endParaRPr lang="en-US" sz="1800" dirty="0">
              <a:solidFill>
                <a:srgbClr val="4EF9FF"/>
              </a:solidFill>
              <a:latin typeface="+mj-lt"/>
            </a:endParaRPr>
          </a:p>
          <a:p>
            <a:r>
              <a:rPr lang="en-US" sz="3200" dirty="0">
                <a:latin typeface="+mj-lt"/>
              </a:rPr>
              <a:t>Twitter/X: @</a:t>
            </a:r>
            <a:r>
              <a:rPr lang="en-US" sz="3200" dirty="0" err="1">
                <a:latin typeface="+mj-lt"/>
              </a:rPr>
              <a:t>jean_twenge</a:t>
            </a:r>
            <a:endParaRPr lang="en-US" sz="3200" dirty="0">
              <a:latin typeface="+mj-lt"/>
            </a:endParaRPr>
          </a:p>
          <a:p>
            <a:endParaRPr lang="en-US" sz="1800" dirty="0">
              <a:solidFill>
                <a:srgbClr val="4EF9FF"/>
              </a:solidFill>
              <a:latin typeface="+mj-lt"/>
            </a:endParaRPr>
          </a:p>
          <a:p>
            <a:r>
              <a:rPr lang="en-US" sz="3200" dirty="0" err="1">
                <a:solidFill>
                  <a:srgbClr val="4EF9FF"/>
                </a:solidFill>
                <a:latin typeface="+mj-lt"/>
              </a:rPr>
              <a:t>Substack</a:t>
            </a:r>
            <a:r>
              <a:rPr lang="en-US" sz="3200" dirty="0">
                <a:solidFill>
                  <a:srgbClr val="4EF9FF"/>
                </a:solidFill>
                <a:latin typeface="+mj-lt"/>
              </a:rPr>
              <a:t>: Generation Tech</a:t>
            </a:r>
          </a:p>
          <a:p>
            <a:endParaRPr lang="en-US" sz="1800" dirty="0"/>
          </a:p>
        </p:txBody>
      </p:sp>
    </p:spTree>
    <p:extLst>
      <p:ext uri="{BB962C8B-B14F-4D97-AF65-F5344CB8AC3E}">
        <p14:creationId xmlns:p14="http://schemas.microsoft.com/office/powerpoint/2010/main" val="1934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04800"/>
            <a:ext cx="9677400" cy="594122"/>
          </a:xfrm>
        </p:spPr>
        <p:txBody>
          <a:bodyPr>
            <a:noAutofit/>
          </a:bodyPr>
          <a:lstStyle/>
          <a:p>
            <a:r>
              <a:rPr lang="en-US" sz="3600" dirty="0"/>
              <a:t>Feeling left out and lonely: U.S. teens</a:t>
            </a:r>
          </a:p>
        </p:txBody>
      </p:sp>
      <p:graphicFrame>
        <p:nvGraphicFramePr>
          <p:cNvPr id="5" name="Content Placeholder 4"/>
          <p:cNvGraphicFramePr>
            <a:graphicFrameLocks noGrp="1"/>
          </p:cNvGraphicFramePr>
          <p:nvPr>
            <p:ph idx="1"/>
          </p:nvPr>
        </p:nvGraphicFramePr>
        <p:xfrm>
          <a:off x="762000" y="1219200"/>
          <a:ext cx="10744200" cy="533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398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28600"/>
            <a:ext cx="8696779" cy="594122"/>
          </a:xfrm>
        </p:spPr>
        <p:txBody>
          <a:bodyPr>
            <a:noAutofit/>
          </a:bodyPr>
          <a:lstStyle/>
          <a:p>
            <a:r>
              <a:rPr lang="en-US" sz="3600" dirty="0"/>
              <a:t>Depressive symptoms, U.S. teens</a:t>
            </a:r>
          </a:p>
        </p:txBody>
      </p:sp>
      <p:graphicFrame>
        <p:nvGraphicFramePr>
          <p:cNvPr id="5" name="Content Placeholder 4"/>
          <p:cNvGraphicFramePr>
            <a:graphicFrameLocks noGrp="1"/>
          </p:cNvGraphicFramePr>
          <p:nvPr>
            <p:ph idx="1"/>
          </p:nvPr>
        </p:nvGraphicFramePr>
        <p:xfrm>
          <a:off x="685800" y="1219200"/>
          <a:ext cx="108204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35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22238"/>
            <a:ext cx="9906000" cy="715962"/>
          </a:xfrm>
        </p:spPr>
        <p:txBody>
          <a:bodyPr>
            <a:normAutofit/>
          </a:bodyPr>
          <a:lstStyle/>
          <a:p>
            <a:r>
              <a:rPr lang="en-US" sz="3600" dirty="0"/>
              <a:t>Major depressive episode in the last year, U.S.</a:t>
            </a:r>
          </a:p>
        </p:txBody>
      </p:sp>
      <p:graphicFrame>
        <p:nvGraphicFramePr>
          <p:cNvPr id="5" name="Content Placeholder 4"/>
          <p:cNvGraphicFramePr>
            <a:graphicFrameLocks noGrp="1"/>
          </p:cNvGraphicFramePr>
          <p:nvPr>
            <p:ph idx="1"/>
          </p:nvPr>
        </p:nvGraphicFramePr>
        <p:xfrm>
          <a:off x="609600" y="914401"/>
          <a:ext cx="10972800" cy="548193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2362200" y="6302995"/>
            <a:ext cx="6369821" cy="400110"/>
          </a:xfrm>
          <a:prstGeom prst="rect">
            <a:avLst/>
          </a:prstGeom>
          <a:noFill/>
        </p:spPr>
        <p:txBody>
          <a:bodyPr wrap="none" rtlCol="0">
            <a:spAutoFit/>
          </a:bodyPr>
          <a:lstStyle/>
          <a:p>
            <a:r>
              <a:rPr lang="en-US" sz="2000" dirty="0">
                <a:solidFill>
                  <a:srgbClr val="FFFF00"/>
                </a:solidFill>
                <a:latin typeface="+mj-lt"/>
              </a:rPr>
              <a:t>Department of Health &amp; Human Services screening study</a:t>
            </a:r>
          </a:p>
        </p:txBody>
      </p:sp>
    </p:spTree>
    <p:extLst>
      <p:ext uri="{BB962C8B-B14F-4D97-AF65-F5344CB8AC3E}">
        <p14:creationId xmlns:p14="http://schemas.microsoft.com/office/powerpoint/2010/main" val="346286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24136"/>
            <a:ext cx="8305800" cy="609600"/>
          </a:xfrm>
        </p:spPr>
        <p:txBody>
          <a:bodyPr>
            <a:noAutofit/>
          </a:bodyPr>
          <a:lstStyle/>
          <a:p>
            <a:r>
              <a:rPr lang="en-US" sz="3600" dirty="0"/>
              <a:t>ER visits for self-harm, U.S. girls</a:t>
            </a:r>
          </a:p>
        </p:txBody>
      </p:sp>
      <p:graphicFrame>
        <p:nvGraphicFramePr>
          <p:cNvPr id="5" name="Content Placeholder 4"/>
          <p:cNvGraphicFramePr>
            <a:graphicFrameLocks noGrp="1"/>
          </p:cNvGraphicFramePr>
          <p:nvPr>
            <p:ph idx="1"/>
          </p:nvPr>
        </p:nvGraphicFramePr>
        <p:xfrm>
          <a:off x="685800" y="990601"/>
          <a:ext cx="10668000" cy="540573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3733800" y="6396336"/>
            <a:ext cx="3727302" cy="461665"/>
          </a:xfrm>
          <a:prstGeom prst="rect">
            <a:avLst/>
          </a:prstGeom>
          <a:noFill/>
        </p:spPr>
        <p:txBody>
          <a:bodyPr wrap="none" rtlCol="0">
            <a:spAutoFit/>
          </a:bodyPr>
          <a:lstStyle/>
          <a:p>
            <a:r>
              <a:rPr lang="en-US" dirty="0">
                <a:solidFill>
                  <a:srgbClr val="FFFF00"/>
                </a:solidFill>
                <a:latin typeface="+mj-lt"/>
              </a:rPr>
              <a:t>Centers for Disease Control</a:t>
            </a:r>
          </a:p>
        </p:txBody>
      </p:sp>
    </p:spTree>
    <p:extLst>
      <p:ext uri="{BB962C8B-B14F-4D97-AF65-F5344CB8AC3E}">
        <p14:creationId xmlns:p14="http://schemas.microsoft.com/office/powerpoint/2010/main" val="60099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0678"/>
            <a:ext cx="9829800" cy="697523"/>
          </a:xfrm>
        </p:spPr>
        <p:txBody>
          <a:bodyPr>
            <a:normAutofit/>
          </a:bodyPr>
          <a:lstStyle/>
          <a:p>
            <a:r>
              <a:rPr lang="en-US" sz="3200" dirty="0"/>
              <a:t>Suicide rate, U.S. adolescents</a:t>
            </a:r>
          </a:p>
        </p:txBody>
      </p:sp>
      <p:graphicFrame>
        <p:nvGraphicFramePr>
          <p:cNvPr id="5" name="Content Placeholder 4"/>
          <p:cNvGraphicFramePr>
            <a:graphicFrameLocks noGrp="1"/>
          </p:cNvGraphicFramePr>
          <p:nvPr>
            <p:ph idx="1"/>
          </p:nvPr>
        </p:nvGraphicFramePr>
        <p:xfrm>
          <a:off x="533400" y="990600"/>
          <a:ext cx="1135380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4343401" y="6347991"/>
            <a:ext cx="2838341" cy="369332"/>
          </a:xfrm>
          <a:prstGeom prst="rect">
            <a:avLst/>
          </a:prstGeom>
          <a:noFill/>
        </p:spPr>
        <p:txBody>
          <a:bodyPr wrap="none" rtlCol="0">
            <a:spAutoFit/>
          </a:bodyPr>
          <a:lstStyle/>
          <a:p>
            <a:r>
              <a:rPr lang="en-US" sz="1800" dirty="0">
                <a:solidFill>
                  <a:srgbClr val="FFFF00"/>
                </a:solidFill>
                <a:latin typeface="+mj-lt"/>
              </a:rPr>
              <a:t>Centers for Disease Control</a:t>
            </a:r>
          </a:p>
        </p:txBody>
      </p:sp>
    </p:spTree>
    <p:extLst>
      <p:ext uri="{BB962C8B-B14F-4D97-AF65-F5344CB8AC3E}">
        <p14:creationId xmlns:p14="http://schemas.microsoft.com/office/powerpoint/2010/main" val="407862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happened?</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19632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oking-at-your-pho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35140"/>
          </a:xfrm>
          <a:prstGeom prst="rect">
            <a:avLst/>
          </a:prstGeom>
        </p:spPr>
      </p:pic>
    </p:spTree>
    <p:extLst>
      <p:ext uri="{BB962C8B-B14F-4D97-AF65-F5344CB8AC3E}">
        <p14:creationId xmlns:p14="http://schemas.microsoft.com/office/powerpoint/2010/main" val="2061477041"/>
      </p:ext>
    </p:extLst>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Override>
</file>

<file path=ppt/theme/themeOverride10.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Override>
</file>

<file path=ppt/theme/themeOverride11.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Override>
</file>

<file path=ppt/theme/themeOverride2.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Override>
</file>

<file path=ppt/theme/themeOverride3.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Override>
</file>

<file path=ppt/theme/themeOverride4.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Override>
</file>

<file path=ppt/theme/themeOverride5.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Override>
</file>

<file path=ppt/theme/themeOverride6.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Override>
</file>

<file path=ppt/theme/themeOverride7.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Override>
</file>

<file path=ppt/theme/themeOverride8.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Override>
</file>

<file path=ppt/theme/themeOverride9.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Technic.thmx</Template>
  <TotalTime>92788</TotalTime>
  <Words>444</Words>
  <Application>Microsoft Macintosh PowerPoint</Application>
  <PresentationFormat>Widescreen</PresentationFormat>
  <Paragraphs>68</Paragraphs>
  <Slides>20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ＭＳ Ｐゴシック</vt:lpstr>
      <vt:lpstr>Arial</vt:lpstr>
      <vt:lpstr>Franklin Gothic Book</vt:lpstr>
      <vt:lpstr>Times</vt:lpstr>
      <vt:lpstr>Times New Roman</vt:lpstr>
      <vt:lpstr>Wingdings 2</vt:lpstr>
      <vt:lpstr>Technic</vt:lpstr>
      <vt:lpstr>The impact of smartphones, social media, and school laptops on youth mental health and academic performance</vt:lpstr>
      <vt:lpstr>Started to notice sudden changes around 2012 …</vt:lpstr>
      <vt:lpstr>Feeling left out and lonely: U.S. teens</vt:lpstr>
      <vt:lpstr>Depressive symptoms, U.S. teens</vt:lpstr>
      <vt:lpstr>Major depressive episode in the last year, U.S.</vt:lpstr>
      <vt:lpstr>ER visits for self-harm, U.S. girls</vt:lpstr>
      <vt:lpstr>Suicide rate, U.S. adolescents</vt:lpstr>
      <vt:lpstr>What happened?</vt:lpstr>
      <vt:lpstr>PowerPoint Presentation</vt:lpstr>
      <vt:lpstr>Time socializing in person</vt:lpstr>
      <vt:lpstr>Sleeping less than 7 hours a night</vt:lpstr>
      <vt:lpstr>Social media and depression, UK 14-year-olds</vt:lpstr>
      <vt:lpstr>Families cutting back on screen time experiment</vt:lpstr>
      <vt:lpstr>Also:</vt:lpstr>
      <vt:lpstr>NAEP academic performance, reading, U.S. 12th graders</vt:lpstr>
      <vt:lpstr>NAEP academic performance, math, U.S. 12th graders</vt:lpstr>
      <vt:lpstr>PowerPoint Presentation</vt:lpstr>
      <vt:lpstr>Why the decline?</vt:lpstr>
      <vt:lpstr>Trends in h.s. science scores by leisure use of devices during school day</vt:lpstr>
      <vt:lpstr>PowerPoint Presentation</vt:lpstr>
    </vt:vector>
  </TitlesOfParts>
  <Company>San Diego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generations really differ: The treasures in the stacks</dc:title>
  <dc:creator>Jean Twenge</dc:creator>
  <cp:lastModifiedBy>Jean Twenge</cp:lastModifiedBy>
  <cp:revision>3085</cp:revision>
  <dcterms:created xsi:type="dcterms:W3CDTF">2015-10-08T00:33:20Z</dcterms:created>
  <dcterms:modified xsi:type="dcterms:W3CDTF">2026-01-12T23:38:41Z</dcterms:modified>
</cp:coreProperties>
</file>